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8" r:id="rId2"/>
  </p:sldMasterIdLst>
  <p:notesMasterIdLst>
    <p:notesMasterId r:id="rId10"/>
  </p:notesMasterIdLst>
  <p:sldIdLst>
    <p:sldId id="276" r:id="rId3"/>
    <p:sldId id="267" r:id="rId4"/>
    <p:sldId id="269" r:id="rId5"/>
    <p:sldId id="274" r:id="rId6"/>
    <p:sldId id="258" r:id="rId7"/>
    <p:sldId id="260" r:id="rId8"/>
    <p:sldId id="262" r:id="rId9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>
        <p:scale>
          <a:sx n="110" d="100"/>
          <a:sy n="110" d="100"/>
        </p:scale>
        <p:origin x="864" y="-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175" y="0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/>
          <a:lstStyle>
            <a:lvl1pPr algn="r">
              <a:defRPr sz="1200"/>
            </a:lvl1pPr>
          </a:lstStyle>
          <a:p>
            <a:fld id="{7ECDD7AA-A13A-4A14-8C5D-01BCBBD0F9FD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7" rIns="91415" bIns="4570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639" y="4445003"/>
            <a:ext cx="5558801" cy="3636963"/>
          </a:xfrm>
          <a:prstGeom prst="rect">
            <a:avLst/>
          </a:prstGeom>
        </p:spPr>
        <p:txBody>
          <a:bodyPr vert="horz" lIns="91415" tIns="45707" rIns="91415" bIns="4570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527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175" y="8772527"/>
            <a:ext cx="3012329" cy="463550"/>
          </a:xfrm>
          <a:prstGeom prst="rect">
            <a:avLst/>
          </a:prstGeom>
        </p:spPr>
        <p:txBody>
          <a:bodyPr vert="horz" lIns="91415" tIns="45707" rIns="91415" bIns="45707" rtlCol="0" anchor="b"/>
          <a:lstStyle>
            <a:lvl1pPr algn="r">
              <a:defRPr sz="1200"/>
            </a:lvl1pPr>
          </a:lstStyle>
          <a:p>
            <a:fld id="{19128689-60A0-4D9D-A07E-6D8952BB74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2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2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2" y="4777384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B8F33-48BA-44B9-A2EC-75545480B38C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2" y="4323815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4529545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1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DB0D1-8B01-4A38-8746-68326AD0C855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97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4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E650F-173B-4391-9947-5198F35AA875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9458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F849-56E9-4B24-9D71-CD1112D61845}" type="datetime1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9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4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F94B9-4524-4D18-A713-A002AE349DB6}" type="datetime1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8712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CA34-35A3-410D-A786-93DCBC5380D6}" type="datetime1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268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8917-0A91-4671-A53D-34C52E633E58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15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1" y="627410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10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691F-3C4C-45DC-B3D2-7DDF714FD429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0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6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2607-C08B-42BC-BA67-3ECB3C1799FD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8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2992F-24DB-491C-ACE5-F4E04AD1F0A4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3244144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25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F37F-2806-4D29-B612-99FF8FEF7AC7}" type="datetime1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787785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6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4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7D966-8AEE-40C3-A477-766E2A701890}" type="datetime1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2" y="787785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6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C110A-074B-4B78-BC8A-D54A22495DC6}" type="datetime1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15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364F-F8C5-4C17-BA1A-DE2475384B28}" type="datetime1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78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93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2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CC58-4104-4E29-A644-05A885523580}" type="datetime1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9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D2C0-502E-468F-974C-19C5E01B91C6}" type="datetime1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30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2" y="4983092"/>
            <a:ext cx="584825" cy="365125"/>
          </a:xfrm>
        </p:spPr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2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6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4D33A-950B-4AA4-954F-D2B4C4737A05}" type="datetime1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2" y="6135813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2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5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</p:sldLayoutIdLst>
  <p:hf sldNum="0" hdr="0" ftr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A30A792-3345-C67F-7178-10559F048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8BC3BE8-4641-FFDD-D7CF-6AA25B4665BB}"/>
              </a:ext>
            </a:extLst>
          </p:cNvPr>
          <p:cNvCxnSpPr/>
          <p:nvPr/>
        </p:nvCxnSpPr>
        <p:spPr>
          <a:xfrm>
            <a:off x="8699500" y="2388648"/>
            <a:ext cx="0" cy="2118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5AED8B-DBC3-994F-94E1-7A59A4640F22}"/>
              </a:ext>
            </a:extLst>
          </p:cNvPr>
          <p:cNvCxnSpPr/>
          <p:nvPr/>
        </p:nvCxnSpPr>
        <p:spPr>
          <a:xfrm>
            <a:off x="7816850" y="2387797"/>
            <a:ext cx="0" cy="2118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F4B713C-28CE-36E6-7766-468F19B2227C}"/>
              </a:ext>
            </a:extLst>
          </p:cNvPr>
          <p:cNvCxnSpPr/>
          <p:nvPr/>
        </p:nvCxnSpPr>
        <p:spPr>
          <a:xfrm>
            <a:off x="6878569" y="2384099"/>
            <a:ext cx="0" cy="2118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45ACD2-2F8A-F715-3116-F5AD75159013}"/>
              </a:ext>
            </a:extLst>
          </p:cNvPr>
          <p:cNvCxnSpPr/>
          <p:nvPr/>
        </p:nvCxnSpPr>
        <p:spPr>
          <a:xfrm>
            <a:off x="5918200" y="2385821"/>
            <a:ext cx="0" cy="2118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A833606-7749-0A49-1335-4FDD9448687F}"/>
              </a:ext>
            </a:extLst>
          </p:cNvPr>
          <p:cNvCxnSpPr/>
          <p:nvPr/>
        </p:nvCxnSpPr>
        <p:spPr>
          <a:xfrm>
            <a:off x="4127500" y="2393497"/>
            <a:ext cx="0" cy="2118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50EDB6-C052-4D79-8817-128D620DE698}"/>
              </a:ext>
            </a:extLst>
          </p:cNvPr>
          <p:cNvCxnSpPr/>
          <p:nvPr/>
        </p:nvCxnSpPr>
        <p:spPr>
          <a:xfrm>
            <a:off x="2364438" y="1829930"/>
            <a:ext cx="0" cy="7215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B5BEBD05-282A-9839-B57D-4A95400AA7F9}"/>
              </a:ext>
            </a:extLst>
          </p:cNvPr>
          <p:cNvCxnSpPr>
            <a:cxnSpLocks/>
          </p:cNvCxnSpPr>
          <p:nvPr/>
        </p:nvCxnSpPr>
        <p:spPr>
          <a:xfrm flipH="1">
            <a:off x="5034505" y="820278"/>
            <a:ext cx="1184" cy="17756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D68EBE42-BF6A-85F6-C083-C6B9C5D0D4D0}"/>
              </a:ext>
            </a:extLst>
          </p:cNvPr>
          <p:cNvCxnSpPr>
            <a:cxnSpLocks/>
          </p:cNvCxnSpPr>
          <p:nvPr/>
        </p:nvCxnSpPr>
        <p:spPr>
          <a:xfrm>
            <a:off x="6393496" y="2668397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38E8858A-7FEE-9719-B780-56C47CBAA0E0}"/>
              </a:ext>
            </a:extLst>
          </p:cNvPr>
          <p:cNvCxnSpPr>
            <a:cxnSpLocks/>
          </p:cNvCxnSpPr>
          <p:nvPr/>
        </p:nvCxnSpPr>
        <p:spPr>
          <a:xfrm flipV="1">
            <a:off x="3267293" y="2399473"/>
            <a:ext cx="0" cy="2616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F3D1F9CF-4F7A-B989-72B4-8143F8A3A0F9}"/>
              </a:ext>
            </a:extLst>
          </p:cNvPr>
          <p:cNvCxnSpPr>
            <a:cxnSpLocks/>
          </p:cNvCxnSpPr>
          <p:nvPr/>
        </p:nvCxnSpPr>
        <p:spPr>
          <a:xfrm>
            <a:off x="2838035" y="3319304"/>
            <a:ext cx="1834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55A3F5E3-157B-A022-32A9-80DBDE8A2734}"/>
              </a:ext>
            </a:extLst>
          </p:cNvPr>
          <p:cNvCxnSpPr>
            <a:cxnSpLocks/>
          </p:cNvCxnSpPr>
          <p:nvPr/>
        </p:nvCxnSpPr>
        <p:spPr>
          <a:xfrm>
            <a:off x="2847743" y="3786307"/>
            <a:ext cx="1834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9DD91385-956F-F772-BD7B-25CEBD71CDBE}"/>
              </a:ext>
            </a:extLst>
          </p:cNvPr>
          <p:cNvCxnSpPr>
            <a:cxnSpLocks/>
          </p:cNvCxnSpPr>
          <p:nvPr/>
        </p:nvCxnSpPr>
        <p:spPr>
          <a:xfrm>
            <a:off x="2840828" y="2752838"/>
            <a:ext cx="1834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DDFC14E2-F9C0-62FF-65F9-180F7E01AA49}"/>
              </a:ext>
            </a:extLst>
          </p:cNvPr>
          <p:cNvCxnSpPr>
            <a:cxnSpLocks/>
          </p:cNvCxnSpPr>
          <p:nvPr/>
        </p:nvCxnSpPr>
        <p:spPr>
          <a:xfrm>
            <a:off x="1065624" y="5145298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6" name="Straight Connector 275">
            <a:extLst>
              <a:ext uri="{FF2B5EF4-FFF2-40B4-BE49-F238E27FC236}">
                <a16:creationId xmlns:a16="http://schemas.microsoft.com/office/drawing/2014/main" id="{9DA02BBD-E402-891D-477D-1DD51F08D41A}"/>
              </a:ext>
            </a:extLst>
          </p:cNvPr>
          <p:cNvCxnSpPr>
            <a:cxnSpLocks/>
          </p:cNvCxnSpPr>
          <p:nvPr/>
        </p:nvCxnSpPr>
        <p:spPr>
          <a:xfrm>
            <a:off x="1069256" y="5592515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76641783-03C0-3562-7A1F-CDD02CC58BC2}"/>
              </a:ext>
            </a:extLst>
          </p:cNvPr>
          <p:cNvCxnSpPr>
            <a:cxnSpLocks/>
          </p:cNvCxnSpPr>
          <p:nvPr/>
        </p:nvCxnSpPr>
        <p:spPr>
          <a:xfrm>
            <a:off x="1065624" y="6545015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4C2B179-4ADC-AE2A-D49F-2F19933032BD}"/>
              </a:ext>
            </a:extLst>
          </p:cNvPr>
          <p:cNvCxnSpPr>
            <a:cxnSpLocks/>
          </p:cNvCxnSpPr>
          <p:nvPr/>
        </p:nvCxnSpPr>
        <p:spPr>
          <a:xfrm>
            <a:off x="150559" y="3194966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F52BFC46-CD19-7849-0093-643CB7F6BDF2}"/>
              </a:ext>
            </a:extLst>
          </p:cNvPr>
          <p:cNvSpPr/>
          <p:nvPr/>
        </p:nvSpPr>
        <p:spPr>
          <a:xfrm>
            <a:off x="195745" y="3010248"/>
            <a:ext cx="758089" cy="3751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4771CFDF-8EF1-718C-4ECC-16471CDB8C2D}"/>
              </a:ext>
            </a:extLst>
          </p:cNvPr>
          <p:cNvCxnSpPr>
            <a:cxnSpLocks/>
          </p:cNvCxnSpPr>
          <p:nvPr/>
        </p:nvCxnSpPr>
        <p:spPr>
          <a:xfrm>
            <a:off x="1948744" y="2683145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EE3493E-70A7-9D0E-F6D0-8BBA383C01B8}"/>
              </a:ext>
            </a:extLst>
          </p:cNvPr>
          <p:cNvCxnSpPr>
            <a:cxnSpLocks/>
          </p:cNvCxnSpPr>
          <p:nvPr/>
        </p:nvCxnSpPr>
        <p:spPr>
          <a:xfrm>
            <a:off x="1064186" y="6067551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8FA6A43-1E02-0BA2-58AA-8598AEF0F7CF}"/>
              </a:ext>
            </a:extLst>
          </p:cNvPr>
          <p:cNvCxnSpPr>
            <a:cxnSpLocks/>
          </p:cNvCxnSpPr>
          <p:nvPr/>
        </p:nvCxnSpPr>
        <p:spPr>
          <a:xfrm>
            <a:off x="1065624" y="4628306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303729C-6BF9-39FB-6DB4-6F2D568DE2B3}"/>
              </a:ext>
            </a:extLst>
          </p:cNvPr>
          <p:cNvCxnSpPr>
            <a:cxnSpLocks/>
          </p:cNvCxnSpPr>
          <p:nvPr/>
        </p:nvCxnSpPr>
        <p:spPr>
          <a:xfrm>
            <a:off x="1065624" y="4113453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39C518E-C94B-ACED-58EC-F357DEBA4BD5}"/>
              </a:ext>
            </a:extLst>
          </p:cNvPr>
          <p:cNvCxnSpPr>
            <a:cxnSpLocks/>
          </p:cNvCxnSpPr>
          <p:nvPr/>
        </p:nvCxnSpPr>
        <p:spPr>
          <a:xfrm>
            <a:off x="1059274" y="2686532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CC9CD20-2F41-ACDB-8FB8-6F82DA2A6C94}"/>
              </a:ext>
            </a:extLst>
          </p:cNvPr>
          <p:cNvCxnSpPr>
            <a:cxnSpLocks/>
          </p:cNvCxnSpPr>
          <p:nvPr/>
        </p:nvCxnSpPr>
        <p:spPr>
          <a:xfrm>
            <a:off x="1065840" y="3648075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87FC3D4-4E40-8CF7-B71D-A66E440CCF86}"/>
              </a:ext>
            </a:extLst>
          </p:cNvPr>
          <p:cNvCxnSpPr>
            <a:cxnSpLocks/>
          </p:cNvCxnSpPr>
          <p:nvPr/>
        </p:nvCxnSpPr>
        <p:spPr>
          <a:xfrm>
            <a:off x="1064496" y="3195539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59A1CCD-6105-1EC2-CA60-CC32CBA6E5BC}"/>
              </a:ext>
            </a:extLst>
          </p:cNvPr>
          <p:cNvCxnSpPr>
            <a:cxnSpLocks/>
          </p:cNvCxnSpPr>
          <p:nvPr/>
        </p:nvCxnSpPr>
        <p:spPr>
          <a:xfrm>
            <a:off x="148219" y="3651238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4E2B0F9-6922-2538-FB4A-4D1265DC43F1}"/>
              </a:ext>
            </a:extLst>
          </p:cNvPr>
          <p:cNvCxnSpPr>
            <a:cxnSpLocks/>
          </p:cNvCxnSpPr>
          <p:nvPr/>
        </p:nvCxnSpPr>
        <p:spPr>
          <a:xfrm>
            <a:off x="159284" y="4112975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06AE148-0582-AB1C-55B9-779910CBDA99}"/>
              </a:ext>
            </a:extLst>
          </p:cNvPr>
          <p:cNvCxnSpPr>
            <a:cxnSpLocks/>
          </p:cNvCxnSpPr>
          <p:nvPr/>
        </p:nvCxnSpPr>
        <p:spPr>
          <a:xfrm>
            <a:off x="156521" y="2693556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8E541CA-96F6-C47F-BE98-33E1B4054B98}"/>
              </a:ext>
            </a:extLst>
          </p:cNvPr>
          <p:cNvCxnSpPr>
            <a:cxnSpLocks/>
          </p:cNvCxnSpPr>
          <p:nvPr/>
        </p:nvCxnSpPr>
        <p:spPr>
          <a:xfrm>
            <a:off x="156546" y="5136986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9358BA7-82C1-5305-E1B5-53D86F772DAB}"/>
              </a:ext>
            </a:extLst>
          </p:cNvPr>
          <p:cNvCxnSpPr>
            <a:cxnSpLocks/>
          </p:cNvCxnSpPr>
          <p:nvPr/>
        </p:nvCxnSpPr>
        <p:spPr>
          <a:xfrm>
            <a:off x="156381" y="4595216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5CB6707-96E8-E8AD-0B9F-31A05C17E394}"/>
              </a:ext>
            </a:extLst>
          </p:cNvPr>
          <p:cNvCxnSpPr>
            <a:cxnSpLocks/>
          </p:cNvCxnSpPr>
          <p:nvPr/>
        </p:nvCxnSpPr>
        <p:spPr>
          <a:xfrm flipV="1">
            <a:off x="2364438" y="2387110"/>
            <a:ext cx="0" cy="2616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6424AC5-F74C-FAA0-9780-AA5200FCD045}"/>
              </a:ext>
            </a:extLst>
          </p:cNvPr>
          <p:cNvCxnSpPr>
            <a:cxnSpLocks/>
            <a:stCxn id="94" idx="0"/>
          </p:cNvCxnSpPr>
          <p:nvPr/>
        </p:nvCxnSpPr>
        <p:spPr>
          <a:xfrm flipV="1">
            <a:off x="2997722" y="484302"/>
            <a:ext cx="1393163" cy="5781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80D403A-24F2-79C0-9A58-60DD33CCCA77}"/>
              </a:ext>
            </a:extLst>
          </p:cNvPr>
          <p:cNvCxnSpPr>
            <a:cxnSpLocks/>
          </p:cNvCxnSpPr>
          <p:nvPr/>
        </p:nvCxnSpPr>
        <p:spPr>
          <a:xfrm>
            <a:off x="2310619" y="1961211"/>
            <a:ext cx="2723886" cy="197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6F209BB-17A8-5C9F-1D74-40176C31627F}"/>
              </a:ext>
            </a:extLst>
          </p:cNvPr>
          <p:cNvCxnSpPr>
            <a:cxnSpLocks/>
          </p:cNvCxnSpPr>
          <p:nvPr/>
        </p:nvCxnSpPr>
        <p:spPr>
          <a:xfrm>
            <a:off x="6185065" y="1131374"/>
            <a:ext cx="0" cy="907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3589940-FE79-1AF7-E879-CBF8F0A451D6}"/>
              </a:ext>
            </a:extLst>
          </p:cNvPr>
          <p:cNvCxnSpPr/>
          <p:nvPr/>
        </p:nvCxnSpPr>
        <p:spPr>
          <a:xfrm flipV="1">
            <a:off x="8097366" y="1127277"/>
            <a:ext cx="0" cy="1966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A9F22297-DC89-A641-FC9C-676ED2770CA6}"/>
              </a:ext>
            </a:extLst>
          </p:cNvPr>
          <p:cNvCxnSpPr>
            <a:cxnSpLocks/>
          </p:cNvCxnSpPr>
          <p:nvPr/>
        </p:nvCxnSpPr>
        <p:spPr>
          <a:xfrm flipV="1">
            <a:off x="574790" y="2393497"/>
            <a:ext cx="0" cy="2616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868642CA-A601-F012-7A05-C2A81A7391E7}"/>
              </a:ext>
            </a:extLst>
          </p:cNvPr>
          <p:cNvSpPr/>
          <p:nvPr/>
        </p:nvSpPr>
        <p:spPr>
          <a:xfrm>
            <a:off x="203862" y="2440680"/>
            <a:ext cx="75512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Academic Affairs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4685ACA-DF8B-108F-F49E-F312AE9F9E79}"/>
              </a:ext>
            </a:extLst>
          </p:cNvPr>
          <p:cNvSpPr/>
          <p:nvPr/>
        </p:nvSpPr>
        <p:spPr>
          <a:xfrm>
            <a:off x="4420708" y="366439"/>
            <a:ext cx="1253865" cy="453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Board of Trustees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336E8EC9-1555-925B-FD96-0E87AA308816}"/>
              </a:ext>
            </a:extLst>
          </p:cNvPr>
          <p:cNvCxnSpPr/>
          <p:nvPr/>
        </p:nvCxnSpPr>
        <p:spPr>
          <a:xfrm flipV="1">
            <a:off x="7151567" y="1131380"/>
            <a:ext cx="0" cy="1966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261FD45D-F10D-0908-428D-E711CA81C306}"/>
              </a:ext>
            </a:extLst>
          </p:cNvPr>
          <p:cNvSpPr/>
          <p:nvPr/>
        </p:nvSpPr>
        <p:spPr>
          <a:xfrm>
            <a:off x="6709958" y="1188078"/>
            <a:ext cx="904330" cy="550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 Officer and Clerk for the BOT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D67F491-602F-9BC4-E862-CB8FEF2D267B}"/>
              </a:ext>
            </a:extLst>
          </p:cNvPr>
          <p:cNvSpPr/>
          <p:nvPr/>
        </p:nvSpPr>
        <p:spPr>
          <a:xfrm>
            <a:off x="5732900" y="1188831"/>
            <a:ext cx="904330" cy="6483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Counsel and Chief Compliance Officer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7ECBBBA6-B904-C50F-A651-6CF40F4600E0}"/>
              </a:ext>
            </a:extLst>
          </p:cNvPr>
          <p:cNvSpPr/>
          <p:nvPr/>
        </p:nvSpPr>
        <p:spPr>
          <a:xfrm>
            <a:off x="2449963" y="1062452"/>
            <a:ext cx="1095518" cy="453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 Auditor</a:t>
            </a:r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67D3726E-C031-AFB4-6A8A-6EBCA7180ACA}"/>
              </a:ext>
            </a:extLst>
          </p:cNvPr>
          <p:cNvCxnSpPr>
            <a:cxnSpLocks/>
            <a:stCxn id="94" idx="3"/>
          </p:cNvCxnSpPr>
          <p:nvPr/>
        </p:nvCxnSpPr>
        <p:spPr>
          <a:xfrm flipV="1">
            <a:off x="3545481" y="1079773"/>
            <a:ext cx="931692" cy="209599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74B793D7-B4F7-5A40-9D84-54FE84C8D3F2}"/>
              </a:ext>
            </a:extLst>
          </p:cNvPr>
          <p:cNvSpPr/>
          <p:nvPr/>
        </p:nvSpPr>
        <p:spPr>
          <a:xfrm>
            <a:off x="4426137" y="929750"/>
            <a:ext cx="1243780" cy="4538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  <a:endParaRPr lang="en-US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4ABBADD2-B872-54A6-0D0F-E20B0C65795B}"/>
              </a:ext>
            </a:extLst>
          </p:cNvPr>
          <p:cNvSpPr/>
          <p:nvPr/>
        </p:nvSpPr>
        <p:spPr>
          <a:xfrm>
            <a:off x="195744" y="3459497"/>
            <a:ext cx="758089" cy="3925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</p:txBody>
      </p:sp>
      <p:sp>
        <p:nvSpPr>
          <p:cNvPr id="121" name="Date Placeholder 200">
            <a:extLst>
              <a:ext uri="{FF2B5EF4-FFF2-40B4-BE49-F238E27FC236}">
                <a16:creationId xmlns:a16="http://schemas.microsoft.com/office/drawing/2014/main" id="{085F3A5E-6401-D21C-F8ED-6B81BDE05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18050" y="6457101"/>
            <a:ext cx="661063" cy="300970"/>
          </a:xfrm>
        </p:spPr>
        <p:txBody>
          <a:bodyPr/>
          <a:lstStyle/>
          <a:p>
            <a:fld id="{FBF880FD-CB42-4FC5-8107-058C79272157}" type="datetime1">
              <a:rPr lang="en-US" smtClean="0"/>
              <a:t>5/19/2025</a:t>
            </a:fld>
            <a:endParaRPr lang="en-US" dirty="0"/>
          </a:p>
        </p:txBody>
      </p:sp>
      <p:pic>
        <p:nvPicPr>
          <p:cNvPr id="122" name="Picture 121">
            <a:extLst>
              <a:ext uri="{FF2B5EF4-FFF2-40B4-BE49-F238E27FC236}">
                <a16:creationId xmlns:a16="http://schemas.microsoft.com/office/drawing/2014/main" id="{715C0756-DAF3-F2DA-35E0-20DC1146CC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568" y="472579"/>
            <a:ext cx="1190625" cy="575952"/>
          </a:xfrm>
          <a:prstGeom prst="rect">
            <a:avLst/>
          </a:prstGeom>
        </p:spPr>
      </p:pic>
      <p:sp>
        <p:nvSpPr>
          <p:cNvPr id="137" name="Rectangle 136">
            <a:extLst>
              <a:ext uri="{FF2B5EF4-FFF2-40B4-BE49-F238E27FC236}">
                <a16:creationId xmlns:a16="http://schemas.microsoft.com/office/drawing/2014/main" id="{67833D80-7552-504F-BA89-C674EEE44926}"/>
              </a:ext>
            </a:extLst>
          </p:cNvPr>
          <p:cNvSpPr/>
          <p:nvPr/>
        </p:nvSpPr>
        <p:spPr>
          <a:xfrm>
            <a:off x="203862" y="4868640"/>
            <a:ext cx="758088" cy="4871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Educational Technology Services</a:t>
            </a:r>
            <a:endParaRPr lang="en-US" sz="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9B33A9C1-A6EF-1F7F-A1BE-E2247E25264A}"/>
              </a:ext>
            </a:extLst>
          </p:cNvPr>
          <p:cNvSpPr/>
          <p:nvPr/>
        </p:nvSpPr>
        <p:spPr>
          <a:xfrm>
            <a:off x="7691073" y="1183452"/>
            <a:ext cx="904330" cy="544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 Assistant IV to the President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14CFE20D-8FFD-EB61-E878-7AAA5AA55166}"/>
              </a:ext>
            </a:extLst>
          </p:cNvPr>
          <p:cNvSpPr/>
          <p:nvPr/>
        </p:nvSpPr>
        <p:spPr>
          <a:xfrm>
            <a:off x="5499686" y="1902708"/>
            <a:ext cx="1385000" cy="398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Equal Opportunity and Title IX</a:t>
            </a:r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BABCFB53-356F-2F53-44F5-4A3E8182E529}"/>
              </a:ext>
            </a:extLst>
          </p:cNvPr>
          <p:cNvCxnSpPr>
            <a:cxnSpLocks/>
          </p:cNvCxnSpPr>
          <p:nvPr/>
        </p:nvCxnSpPr>
        <p:spPr>
          <a:xfrm flipV="1">
            <a:off x="1470175" y="2395888"/>
            <a:ext cx="0" cy="3411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6" name="Rectangle 175">
            <a:extLst>
              <a:ext uri="{FF2B5EF4-FFF2-40B4-BE49-F238E27FC236}">
                <a16:creationId xmlns:a16="http://schemas.microsoft.com/office/drawing/2014/main" id="{3E78C590-EDDB-8E03-F6B8-0401D410C4FE}"/>
              </a:ext>
            </a:extLst>
          </p:cNvPr>
          <p:cNvSpPr/>
          <p:nvPr/>
        </p:nvSpPr>
        <p:spPr>
          <a:xfrm>
            <a:off x="1586645" y="1773093"/>
            <a:ext cx="1565942" cy="4444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Vice President of Academic and Student Affairs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(DASA)</a:t>
            </a:r>
          </a:p>
        </p:txBody>
      </p: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6C8DD948-4F75-78FA-3ADF-9CC76CB06F54}"/>
              </a:ext>
            </a:extLst>
          </p:cNvPr>
          <p:cNvCxnSpPr/>
          <p:nvPr/>
        </p:nvCxnSpPr>
        <p:spPr>
          <a:xfrm>
            <a:off x="5669917" y="1120839"/>
            <a:ext cx="242301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9F5DD038-DE5C-E21E-CD2E-BD712D1F86A7}"/>
              </a:ext>
            </a:extLst>
          </p:cNvPr>
          <p:cNvCxnSpPr>
            <a:cxnSpLocks/>
          </p:cNvCxnSpPr>
          <p:nvPr/>
        </p:nvCxnSpPr>
        <p:spPr>
          <a:xfrm>
            <a:off x="7417399" y="2674474"/>
            <a:ext cx="174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4FACE4EE-5058-4D0A-20B7-A80FB27619C1}"/>
              </a:ext>
            </a:extLst>
          </p:cNvPr>
          <p:cNvCxnSpPr>
            <a:cxnSpLocks/>
          </p:cNvCxnSpPr>
          <p:nvPr/>
        </p:nvCxnSpPr>
        <p:spPr>
          <a:xfrm>
            <a:off x="8279295" y="2668397"/>
            <a:ext cx="17445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9" name="Rectangle 258">
            <a:extLst>
              <a:ext uri="{FF2B5EF4-FFF2-40B4-BE49-F238E27FC236}">
                <a16:creationId xmlns:a16="http://schemas.microsoft.com/office/drawing/2014/main" id="{2C7E355F-D6F5-0C8C-8339-3C8963F9F9A4}"/>
              </a:ext>
            </a:extLst>
          </p:cNvPr>
          <p:cNvSpPr/>
          <p:nvPr/>
        </p:nvSpPr>
        <p:spPr>
          <a:xfrm>
            <a:off x="1107725" y="2440679"/>
            <a:ext cx="75512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Student Affairs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3DCDF4A3-4498-829D-A126-8B525BE8D77D}"/>
              </a:ext>
            </a:extLst>
          </p:cNvPr>
          <p:cNvSpPr/>
          <p:nvPr/>
        </p:nvSpPr>
        <p:spPr>
          <a:xfrm>
            <a:off x="1108880" y="3007864"/>
            <a:ext cx="755124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Students</a:t>
            </a:r>
          </a:p>
        </p:txBody>
      </p:sp>
      <p:sp>
        <p:nvSpPr>
          <p:cNvPr id="263" name="Rectangle 262">
            <a:extLst>
              <a:ext uri="{FF2B5EF4-FFF2-40B4-BE49-F238E27FC236}">
                <a16:creationId xmlns:a16="http://schemas.microsoft.com/office/drawing/2014/main" id="{0294B6BC-40CB-6D8F-5762-9ACB568B93B7}"/>
              </a:ext>
            </a:extLst>
          </p:cNvPr>
          <p:cNvSpPr/>
          <p:nvPr/>
        </p:nvSpPr>
        <p:spPr>
          <a:xfrm>
            <a:off x="1111992" y="3464875"/>
            <a:ext cx="755124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 Services</a:t>
            </a:r>
          </a:p>
        </p:txBody>
      </p:sp>
      <p:sp>
        <p:nvSpPr>
          <p:cNvPr id="264" name="Rectangle 263">
            <a:extLst>
              <a:ext uri="{FF2B5EF4-FFF2-40B4-BE49-F238E27FC236}">
                <a16:creationId xmlns:a16="http://schemas.microsoft.com/office/drawing/2014/main" id="{B828361B-0119-B349-C558-7B33C9FB94FA}"/>
              </a:ext>
            </a:extLst>
          </p:cNvPr>
          <p:cNvSpPr/>
          <p:nvPr/>
        </p:nvSpPr>
        <p:spPr>
          <a:xfrm>
            <a:off x="1108880" y="3926702"/>
            <a:ext cx="755124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Financial Services</a:t>
            </a:r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0183560D-39A9-26A3-C203-C8AE0D111FB8}"/>
              </a:ext>
            </a:extLst>
          </p:cNvPr>
          <p:cNvSpPr/>
          <p:nvPr/>
        </p:nvSpPr>
        <p:spPr>
          <a:xfrm>
            <a:off x="1109233" y="4946091"/>
            <a:ext cx="755124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Testing</a:t>
            </a:r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56830D14-80FA-49D6-391D-76E8F6DBE6F4}"/>
              </a:ext>
            </a:extLst>
          </p:cNvPr>
          <p:cNvSpPr/>
          <p:nvPr/>
        </p:nvSpPr>
        <p:spPr>
          <a:xfrm>
            <a:off x="1108880" y="4391620"/>
            <a:ext cx="752541" cy="4770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Admissions/ Records and Registrar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47933384-C1E3-73BA-34FF-1658A96975CF}"/>
              </a:ext>
            </a:extLst>
          </p:cNvPr>
          <p:cNvSpPr/>
          <p:nvPr/>
        </p:nvSpPr>
        <p:spPr>
          <a:xfrm>
            <a:off x="203862" y="3923196"/>
            <a:ext cx="758089" cy="392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2C4334E2-F51B-EC67-102E-B6D5045A5BE1}"/>
              </a:ext>
            </a:extLst>
          </p:cNvPr>
          <p:cNvSpPr/>
          <p:nvPr/>
        </p:nvSpPr>
        <p:spPr>
          <a:xfrm>
            <a:off x="195744" y="4393812"/>
            <a:ext cx="758039" cy="392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Adult Education</a:t>
            </a:r>
          </a:p>
        </p:txBody>
      </p: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0E3178DA-60BE-CD99-1672-738E39B33E11}"/>
              </a:ext>
            </a:extLst>
          </p:cNvPr>
          <p:cNvCxnSpPr/>
          <p:nvPr/>
        </p:nvCxnSpPr>
        <p:spPr>
          <a:xfrm>
            <a:off x="148219" y="2688242"/>
            <a:ext cx="0" cy="24487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2" name="Rectangle 271">
            <a:extLst>
              <a:ext uri="{FF2B5EF4-FFF2-40B4-BE49-F238E27FC236}">
                <a16:creationId xmlns:a16="http://schemas.microsoft.com/office/drawing/2014/main" id="{D8E53F4F-A8A4-D277-6830-0A51CB070761}"/>
              </a:ext>
            </a:extLst>
          </p:cNvPr>
          <p:cNvSpPr/>
          <p:nvPr/>
        </p:nvSpPr>
        <p:spPr>
          <a:xfrm>
            <a:off x="1108880" y="6333831"/>
            <a:ext cx="755124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League City Director</a:t>
            </a:r>
          </a:p>
        </p:txBody>
      </p:sp>
      <p:sp>
        <p:nvSpPr>
          <p:cNvPr id="273" name="Rectangle 272">
            <a:extLst>
              <a:ext uri="{FF2B5EF4-FFF2-40B4-BE49-F238E27FC236}">
                <a16:creationId xmlns:a16="http://schemas.microsoft.com/office/drawing/2014/main" id="{F8B384AF-E019-CF55-22C3-450BA6FD3EC0}"/>
              </a:ext>
            </a:extLst>
          </p:cNvPr>
          <p:cNvSpPr/>
          <p:nvPr/>
        </p:nvSpPr>
        <p:spPr>
          <a:xfrm>
            <a:off x="1108880" y="5877475"/>
            <a:ext cx="755124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Enrollment Management</a:t>
            </a:r>
          </a:p>
        </p:txBody>
      </p:sp>
      <p:sp>
        <p:nvSpPr>
          <p:cNvPr id="274" name="Rectangle 273">
            <a:extLst>
              <a:ext uri="{FF2B5EF4-FFF2-40B4-BE49-F238E27FC236}">
                <a16:creationId xmlns:a16="http://schemas.microsoft.com/office/drawing/2014/main" id="{CE3FCB15-7F56-1AE8-E437-7407F5842BE9}"/>
              </a:ext>
            </a:extLst>
          </p:cNvPr>
          <p:cNvSpPr/>
          <p:nvPr/>
        </p:nvSpPr>
        <p:spPr>
          <a:xfrm>
            <a:off x="1108880" y="5405901"/>
            <a:ext cx="755124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Dual Credit</a:t>
            </a:r>
          </a:p>
        </p:txBody>
      </p: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2DDA33B0-03A1-2FEC-D7FE-E6C463FD49FB}"/>
              </a:ext>
            </a:extLst>
          </p:cNvPr>
          <p:cNvCxnSpPr/>
          <p:nvPr/>
        </p:nvCxnSpPr>
        <p:spPr>
          <a:xfrm>
            <a:off x="1059274" y="2678750"/>
            <a:ext cx="0" cy="38662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0" name="Rectangle 279">
            <a:extLst>
              <a:ext uri="{FF2B5EF4-FFF2-40B4-BE49-F238E27FC236}">
                <a16:creationId xmlns:a16="http://schemas.microsoft.com/office/drawing/2014/main" id="{134B3DEB-BFA7-9685-7542-08B4AC1CDC36}"/>
              </a:ext>
            </a:extLst>
          </p:cNvPr>
          <p:cNvSpPr/>
          <p:nvPr/>
        </p:nvSpPr>
        <p:spPr>
          <a:xfrm>
            <a:off x="1999968" y="2431187"/>
            <a:ext cx="75512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Continuing Education</a:t>
            </a:r>
          </a:p>
        </p:txBody>
      </p: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1D297E71-E39F-CD43-33FB-02A2B51504E0}"/>
              </a:ext>
            </a:extLst>
          </p:cNvPr>
          <p:cNvCxnSpPr>
            <a:cxnSpLocks/>
          </p:cNvCxnSpPr>
          <p:nvPr/>
        </p:nvCxnSpPr>
        <p:spPr>
          <a:xfrm>
            <a:off x="1961992" y="4317402"/>
            <a:ext cx="173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1BD6821B-781B-8A04-672F-81A32B240135}"/>
              </a:ext>
            </a:extLst>
          </p:cNvPr>
          <p:cNvCxnSpPr>
            <a:cxnSpLocks/>
          </p:cNvCxnSpPr>
          <p:nvPr/>
        </p:nvCxnSpPr>
        <p:spPr>
          <a:xfrm>
            <a:off x="1957064" y="3786698"/>
            <a:ext cx="173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E7F80074-453C-22C4-03BA-E90687FF13B9}"/>
              </a:ext>
            </a:extLst>
          </p:cNvPr>
          <p:cNvCxnSpPr>
            <a:cxnSpLocks/>
          </p:cNvCxnSpPr>
          <p:nvPr/>
        </p:nvCxnSpPr>
        <p:spPr>
          <a:xfrm>
            <a:off x="1957064" y="3255426"/>
            <a:ext cx="173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5" name="Rectangle 284">
            <a:extLst>
              <a:ext uri="{FF2B5EF4-FFF2-40B4-BE49-F238E27FC236}">
                <a16:creationId xmlns:a16="http://schemas.microsoft.com/office/drawing/2014/main" id="{12E5BF5A-114A-F9FC-4809-5B6D8E7D2AC1}"/>
              </a:ext>
            </a:extLst>
          </p:cNvPr>
          <p:cNvSpPr/>
          <p:nvPr/>
        </p:nvSpPr>
        <p:spPr>
          <a:xfrm>
            <a:off x="2012719" y="4085559"/>
            <a:ext cx="755124" cy="4690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Allied Health Coordinator</a:t>
            </a:r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896FC764-1A9F-7D5B-7FDF-2C7FD84F12EC}"/>
              </a:ext>
            </a:extLst>
          </p:cNvPr>
          <p:cNvSpPr/>
          <p:nvPr/>
        </p:nvSpPr>
        <p:spPr>
          <a:xfrm>
            <a:off x="2009434" y="3547789"/>
            <a:ext cx="755124" cy="4690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Manager, Industrial Workforce</a:t>
            </a:r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54FF95C8-5282-13A9-E1E3-952AD7FE3ACA}"/>
              </a:ext>
            </a:extLst>
          </p:cNvPr>
          <p:cNvSpPr/>
          <p:nvPr/>
        </p:nvSpPr>
        <p:spPr>
          <a:xfrm>
            <a:off x="2008387" y="3004071"/>
            <a:ext cx="755124" cy="4690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Manager, Lifelong Learning</a:t>
            </a:r>
          </a:p>
        </p:txBody>
      </p:sp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64B3AAE6-C977-3291-1A35-DD7E7927BEE7}"/>
              </a:ext>
            </a:extLst>
          </p:cNvPr>
          <p:cNvCxnSpPr/>
          <p:nvPr/>
        </p:nvCxnSpPr>
        <p:spPr>
          <a:xfrm>
            <a:off x="1948744" y="2686532"/>
            <a:ext cx="0" cy="1625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Rectangle 306">
            <a:extLst>
              <a:ext uri="{FF2B5EF4-FFF2-40B4-BE49-F238E27FC236}">
                <a16:creationId xmlns:a16="http://schemas.microsoft.com/office/drawing/2014/main" id="{26DD7E07-BC9B-4A46-9311-71E623622A38}"/>
              </a:ext>
            </a:extLst>
          </p:cNvPr>
          <p:cNvSpPr/>
          <p:nvPr/>
        </p:nvSpPr>
        <p:spPr>
          <a:xfrm>
            <a:off x="2881248" y="2433778"/>
            <a:ext cx="755124" cy="6326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Planning, Effectiveness, Assessment and Research</a:t>
            </a: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B61E5210-ACDF-D103-917A-52D867DD5EF2}"/>
              </a:ext>
            </a:extLst>
          </p:cNvPr>
          <p:cNvSpPr/>
          <p:nvPr/>
        </p:nvSpPr>
        <p:spPr>
          <a:xfrm>
            <a:off x="2881248" y="3590925"/>
            <a:ext cx="755124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Specialist</a:t>
            </a: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159FCF7F-0952-05EE-9875-5A4C24E4DEEF}"/>
              </a:ext>
            </a:extLst>
          </p:cNvPr>
          <p:cNvSpPr/>
          <p:nvPr/>
        </p:nvSpPr>
        <p:spPr>
          <a:xfrm>
            <a:off x="2881248" y="3133947"/>
            <a:ext cx="755124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Research Analysts</a:t>
            </a:r>
          </a:p>
        </p:txBody>
      </p: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1D29E0E9-FC01-04EA-C392-BD6D067990AD}"/>
              </a:ext>
            </a:extLst>
          </p:cNvPr>
          <p:cNvCxnSpPr>
            <a:cxnSpLocks/>
          </p:cNvCxnSpPr>
          <p:nvPr/>
        </p:nvCxnSpPr>
        <p:spPr>
          <a:xfrm>
            <a:off x="4348433" y="3851066"/>
            <a:ext cx="1834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974A9971-7BA9-9DC1-262E-66426AA16ADE}"/>
              </a:ext>
            </a:extLst>
          </p:cNvPr>
          <p:cNvCxnSpPr>
            <a:cxnSpLocks/>
          </p:cNvCxnSpPr>
          <p:nvPr/>
        </p:nvCxnSpPr>
        <p:spPr>
          <a:xfrm>
            <a:off x="4346996" y="3261789"/>
            <a:ext cx="1834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BBAB484C-8782-975A-DC78-139D7E784A1D}"/>
              </a:ext>
            </a:extLst>
          </p:cNvPr>
          <p:cNvCxnSpPr>
            <a:cxnSpLocks/>
          </p:cNvCxnSpPr>
          <p:nvPr/>
        </p:nvCxnSpPr>
        <p:spPr>
          <a:xfrm>
            <a:off x="4347637" y="2673942"/>
            <a:ext cx="18341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0FE0A83F-9470-F5F5-BB39-00A70F7F4C73}"/>
              </a:ext>
            </a:extLst>
          </p:cNvPr>
          <p:cNvCxnSpPr/>
          <p:nvPr/>
        </p:nvCxnSpPr>
        <p:spPr>
          <a:xfrm>
            <a:off x="2840828" y="2752838"/>
            <a:ext cx="0" cy="10334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6" name="Rectangle 325">
            <a:extLst>
              <a:ext uri="{FF2B5EF4-FFF2-40B4-BE49-F238E27FC236}">
                <a16:creationId xmlns:a16="http://schemas.microsoft.com/office/drawing/2014/main" id="{C45741A7-81AF-707E-9926-435D552E8756}"/>
              </a:ext>
            </a:extLst>
          </p:cNvPr>
          <p:cNvSpPr/>
          <p:nvPr/>
        </p:nvSpPr>
        <p:spPr>
          <a:xfrm>
            <a:off x="3737647" y="2435582"/>
            <a:ext cx="75512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Quality Enhancement Plan</a:t>
            </a: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C9411DF4-2C35-F352-A829-4E1F18ED1FF5}"/>
              </a:ext>
            </a:extLst>
          </p:cNvPr>
          <p:cNvSpPr/>
          <p:nvPr/>
        </p:nvSpPr>
        <p:spPr>
          <a:xfrm>
            <a:off x="3739404" y="3002897"/>
            <a:ext cx="75512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Gulf Coast Safety Institute</a:t>
            </a:r>
          </a:p>
        </p:txBody>
      </p: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C41472AE-7B73-9275-669E-8A3B350FBDF7}"/>
              </a:ext>
            </a:extLst>
          </p:cNvPr>
          <p:cNvCxnSpPr>
            <a:cxnSpLocks/>
          </p:cNvCxnSpPr>
          <p:nvPr/>
        </p:nvCxnSpPr>
        <p:spPr>
          <a:xfrm>
            <a:off x="574788" y="2387110"/>
            <a:ext cx="3954350" cy="63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64DCC4B7-8993-6A70-8796-9EBCACFE7792}"/>
              </a:ext>
            </a:extLst>
          </p:cNvPr>
          <p:cNvCxnSpPr>
            <a:cxnSpLocks/>
          </p:cNvCxnSpPr>
          <p:nvPr/>
        </p:nvCxnSpPr>
        <p:spPr>
          <a:xfrm>
            <a:off x="4533900" y="2393497"/>
            <a:ext cx="0" cy="14585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8" name="Rectangle 327">
            <a:extLst>
              <a:ext uri="{FF2B5EF4-FFF2-40B4-BE49-F238E27FC236}">
                <a16:creationId xmlns:a16="http://schemas.microsoft.com/office/drawing/2014/main" id="{CB11C5FE-1F7F-347B-4440-497369233E0B}"/>
              </a:ext>
            </a:extLst>
          </p:cNvPr>
          <p:cNvSpPr/>
          <p:nvPr/>
        </p:nvSpPr>
        <p:spPr>
          <a:xfrm>
            <a:off x="3746778" y="3576177"/>
            <a:ext cx="75512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Instructional Operations Manager</a:t>
            </a:r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49287A63-7349-A5AC-DDB3-CA409B8496CA}"/>
              </a:ext>
            </a:extLst>
          </p:cNvPr>
          <p:cNvSpPr/>
          <p:nvPr/>
        </p:nvSpPr>
        <p:spPr>
          <a:xfrm>
            <a:off x="8313871" y="2420834"/>
            <a:ext cx="75512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Information Officer</a:t>
            </a:r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33A1F-6339-50ED-8330-84F333A475C3}"/>
              </a:ext>
            </a:extLst>
          </p:cNvPr>
          <p:cNvSpPr/>
          <p:nvPr/>
        </p:nvSpPr>
        <p:spPr>
          <a:xfrm>
            <a:off x="6440132" y="2425932"/>
            <a:ext cx="89181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Marketing and Public Affairs</a:t>
            </a:r>
          </a:p>
        </p:txBody>
      </p:sp>
      <p:cxnSp>
        <p:nvCxnSpPr>
          <p:cNvPr id="358" name="Straight Connector 357">
            <a:extLst>
              <a:ext uri="{FF2B5EF4-FFF2-40B4-BE49-F238E27FC236}">
                <a16:creationId xmlns:a16="http://schemas.microsoft.com/office/drawing/2014/main" id="{46501C3D-CEB9-59B2-B888-745856CF3D90}"/>
              </a:ext>
            </a:extLst>
          </p:cNvPr>
          <p:cNvCxnSpPr>
            <a:cxnSpLocks/>
          </p:cNvCxnSpPr>
          <p:nvPr/>
        </p:nvCxnSpPr>
        <p:spPr>
          <a:xfrm>
            <a:off x="4627561" y="3185531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9" name="Rectangle 358">
            <a:extLst>
              <a:ext uri="{FF2B5EF4-FFF2-40B4-BE49-F238E27FC236}">
                <a16:creationId xmlns:a16="http://schemas.microsoft.com/office/drawing/2014/main" id="{74554A0B-77A3-258A-5D12-9D006A526B79}"/>
              </a:ext>
            </a:extLst>
          </p:cNvPr>
          <p:cNvSpPr/>
          <p:nvPr/>
        </p:nvSpPr>
        <p:spPr>
          <a:xfrm>
            <a:off x="4672747" y="3000813"/>
            <a:ext cx="758089" cy="3751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Controller</a:t>
            </a:r>
          </a:p>
        </p:txBody>
      </p:sp>
      <p:cxnSp>
        <p:nvCxnSpPr>
          <p:cNvPr id="360" name="Straight Connector 359">
            <a:extLst>
              <a:ext uri="{FF2B5EF4-FFF2-40B4-BE49-F238E27FC236}">
                <a16:creationId xmlns:a16="http://schemas.microsoft.com/office/drawing/2014/main" id="{04DECBE3-72BA-7650-E24C-84C6011B2ECE}"/>
              </a:ext>
            </a:extLst>
          </p:cNvPr>
          <p:cNvCxnSpPr>
            <a:cxnSpLocks/>
          </p:cNvCxnSpPr>
          <p:nvPr/>
        </p:nvCxnSpPr>
        <p:spPr>
          <a:xfrm>
            <a:off x="4625221" y="3641803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29F2DA74-1E8A-EC43-E45C-FA8996BB4334}"/>
              </a:ext>
            </a:extLst>
          </p:cNvPr>
          <p:cNvCxnSpPr>
            <a:cxnSpLocks/>
          </p:cNvCxnSpPr>
          <p:nvPr/>
        </p:nvCxnSpPr>
        <p:spPr>
          <a:xfrm>
            <a:off x="4636286" y="4103540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1CA99DB2-ED0A-5691-5CA0-70ACBAEF3D54}"/>
              </a:ext>
            </a:extLst>
          </p:cNvPr>
          <p:cNvCxnSpPr>
            <a:cxnSpLocks/>
          </p:cNvCxnSpPr>
          <p:nvPr/>
        </p:nvCxnSpPr>
        <p:spPr>
          <a:xfrm>
            <a:off x="4633523" y="2684121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3" name="Straight Connector 362">
            <a:extLst>
              <a:ext uri="{FF2B5EF4-FFF2-40B4-BE49-F238E27FC236}">
                <a16:creationId xmlns:a16="http://schemas.microsoft.com/office/drawing/2014/main" id="{858D03F9-950C-88F7-E210-D4E1FF568756}"/>
              </a:ext>
            </a:extLst>
          </p:cNvPr>
          <p:cNvCxnSpPr>
            <a:cxnSpLocks/>
          </p:cNvCxnSpPr>
          <p:nvPr/>
        </p:nvCxnSpPr>
        <p:spPr>
          <a:xfrm>
            <a:off x="4633383" y="4585781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5" name="Rectangle 364">
            <a:extLst>
              <a:ext uri="{FF2B5EF4-FFF2-40B4-BE49-F238E27FC236}">
                <a16:creationId xmlns:a16="http://schemas.microsoft.com/office/drawing/2014/main" id="{18A75028-7993-AC71-50A9-C7A98AE91526}"/>
              </a:ext>
            </a:extLst>
          </p:cNvPr>
          <p:cNvSpPr/>
          <p:nvPr/>
        </p:nvSpPr>
        <p:spPr>
          <a:xfrm>
            <a:off x="4672746" y="3450062"/>
            <a:ext cx="758089" cy="3925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HR</a:t>
            </a:r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B2D2B141-216A-EC7A-B3B8-339C2CF6A577}"/>
              </a:ext>
            </a:extLst>
          </p:cNvPr>
          <p:cNvSpPr/>
          <p:nvPr/>
        </p:nvSpPr>
        <p:spPr>
          <a:xfrm>
            <a:off x="4680864" y="3913761"/>
            <a:ext cx="758089" cy="392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Purchasing</a:t>
            </a:r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0486496D-DFB7-07BC-E24F-1B5A7B79F7F7}"/>
              </a:ext>
            </a:extLst>
          </p:cNvPr>
          <p:cNvSpPr/>
          <p:nvPr/>
        </p:nvSpPr>
        <p:spPr>
          <a:xfrm>
            <a:off x="4672746" y="4384377"/>
            <a:ext cx="758039" cy="392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Facility Services</a:t>
            </a:r>
          </a:p>
        </p:txBody>
      </p:sp>
      <p:cxnSp>
        <p:nvCxnSpPr>
          <p:cNvPr id="369" name="Straight Connector 368">
            <a:extLst>
              <a:ext uri="{FF2B5EF4-FFF2-40B4-BE49-F238E27FC236}">
                <a16:creationId xmlns:a16="http://schemas.microsoft.com/office/drawing/2014/main" id="{56C0A73F-5547-1FE3-8D8F-CA73968B432D}"/>
              </a:ext>
            </a:extLst>
          </p:cNvPr>
          <p:cNvCxnSpPr>
            <a:cxnSpLocks/>
          </p:cNvCxnSpPr>
          <p:nvPr/>
        </p:nvCxnSpPr>
        <p:spPr>
          <a:xfrm>
            <a:off x="4626591" y="2683142"/>
            <a:ext cx="0" cy="19016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0" name="Straight Connector 369">
            <a:extLst>
              <a:ext uri="{FF2B5EF4-FFF2-40B4-BE49-F238E27FC236}">
                <a16:creationId xmlns:a16="http://schemas.microsoft.com/office/drawing/2014/main" id="{923A8DD4-A3A7-97A2-BB9F-6038DD4B2DF5}"/>
              </a:ext>
            </a:extLst>
          </p:cNvPr>
          <p:cNvCxnSpPr>
            <a:cxnSpLocks/>
          </p:cNvCxnSpPr>
          <p:nvPr/>
        </p:nvCxnSpPr>
        <p:spPr>
          <a:xfrm>
            <a:off x="5494574" y="3458188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080F4260-3777-4D1C-008D-60D4A0ACB6C8}"/>
              </a:ext>
            </a:extLst>
          </p:cNvPr>
          <p:cNvCxnSpPr>
            <a:cxnSpLocks/>
          </p:cNvCxnSpPr>
          <p:nvPr/>
        </p:nvCxnSpPr>
        <p:spPr>
          <a:xfrm>
            <a:off x="5492234" y="3887164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ADACF562-64E6-6251-9511-C06EDEF0F440}"/>
              </a:ext>
            </a:extLst>
          </p:cNvPr>
          <p:cNvCxnSpPr>
            <a:cxnSpLocks/>
          </p:cNvCxnSpPr>
          <p:nvPr/>
        </p:nvCxnSpPr>
        <p:spPr>
          <a:xfrm>
            <a:off x="5503299" y="4417139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A6C45F30-1A21-5D48-FB23-7FF5633A35B8}"/>
              </a:ext>
            </a:extLst>
          </p:cNvPr>
          <p:cNvCxnSpPr>
            <a:cxnSpLocks/>
          </p:cNvCxnSpPr>
          <p:nvPr/>
        </p:nvCxnSpPr>
        <p:spPr>
          <a:xfrm>
            <a:off x="5500536" y="2833946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5" name="Straight Connector 374">
            <a:extLst>
              <a:ext uri="{FF2B5EF4-FFF2-40B4-BE49-F238E27FC236}">
                <a16:creationId xmlns:a16="http://schemas.microsoft.com/office/drawing/2014/main" id="{8E9049BC-BC4E-FBC2-C66E-2CA43FB3C9F4}"/>
              </a:ext>
            </a:extLst>
          </p:cNvPr>
          <p:cNvCxnSpPr>
            <a:cxnSpLocks/>
          </p:cNvCxnSpPr>
          <p:nvPr/>
        </p:nvCxnSpPr>
        <p:spPr>
          <a:xfrm>
            <a:off x="5500396" y="4892556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6" name="Rectangle 375">
            <a:extLst>
              <a:ext uri="{FF2B5EF4-FFF2-40B4-BE49-F238E27FC236}">
                <a16:creationId xmlns:a16="http://schemas.microsoft.com/office/drawing/2014/main" id="{C2993AB2-5AA4-A158-65D0-AA634490188A}"/>
              </a:ext>
            </a:extLst>
          </p:cNvPr>
          <p:cNvSpPr/>
          <p:nvPr/>
        </p:nvSpPr>
        <p:spPr>
          <a:xfrm>
            <a:off x="5547877" y="2425932"/>
            <a:ext cx="755124" cy="7662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COM Foundation and Institutional Advancement</a:t>
            </a:r>
          </a:p>
        </p:txBody>
      </p: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D45CCD22-C57D-1E95-CFA8-415CED6F0A0B}"/>
              </a:ext>
            </a:extLst>
          </p:cNvPr>
          <p:cNvCxnSpPr>
            <a:cxnSpLocks/>
          </p:cNvCxnSpPr>
          <p:nvPr/>
        </p:nvCxnSpPr>
        <p:spPr>
          <a:xfrm>
            <a:off x="5493604" y="2832967"/>
            <a:ext cx="0" cy="20568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9" name="Rectangle 378">
            <a:extLst>
              <a:ext uri="{FF2B5EF4-FFF2-40B4-BE49-F238E27FC236}">
                <a16:creationId xmlns:a16="http://schemas.microsoft.com/office/drawing/2014/main" id="{D5EA10C9-649F-063A-9EF1-6E66CF554A7B}"/>
              </a:ext>
            </a:extLst>
          </p:cNvPr>
          <p:cNvSpPr/>
          <p:nvPr/>
        </p:nvSpPr>
        <p:spPr>
          <a:xfrm>
            <a:off x="5539759" y="4704800"/>
            <a:ext cx="758039" cy="392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 Writer</a:t>
            </a:r>
          </a:p>
        </p:txBody>
      </p:sp>
      <p:sp>
        <p:nvSpPr>
          <p:cNvPr id="378" name="Rectangle 377">
            <a:extLst>
              <a:ext uri="{FF2B5EF4-FFF2-40B4-BE49-F238E27FC236}">
                <a16:creationId xmlns:a16="http://schemas.microsoft.com/office/drawing/2014/main" id="{AB86A7E8-D4A8-7D95-BC72-08ADB528A275}"/>
              </a:ext>
            </a:extLst>
          </p:cNvPr>
          <p:cNvSpPr/>
          <p:nvPr/>
        </p:nvSpPr>
        <p:spPr>
          <a:xfrm>
            <a:off x="5547877" y="4234184"/>
            <a:ext cx="758089" cy="392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Grants Compliance Officer</a:t>
            </a:r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F234AC2C-D29D-EBA0-B324-5BBF886F91FE}"/>
              </a:ext>
            </a:extLst>
          </p:cNvPr>
          <p:cNvSpPr/>
          <p:nvPr/>
        </p:nvSpPr>
        <p:spPr>
          <a:xfrm>
            <a:off x="5539759" y="3715894"/>
            <a:ext cx="758089" cy="4437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 Specialist and Prospect Researcher</a:t>
            </a:r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15F5851C-D9A8-A11D-1362-E214B6B8DEBD}"/>
              </a:ext>
            </a:extLst>
          </p:cNvPr>
          <p:cNvSpPr/>
          <p:nvPr/>
        </p:nvSpPr>
        <p:spPr>
          <a:xfrm>
            <a:off x="5539760" y="3266646"/>
            <a:ext cx="758089" cy="3751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Coordinator - Fundraiser</a:t>
            </a:r>
          </a:p>
        </p:txBody>
      </p:sp>
      <p:cxnSp>
        <p:nvCxnSpPr>
          <p:cNvPr id="383" name="Straight Connector 382">
            <a:extLst>
              <a:ext uri="{FF2B5EF4-FFF2-40B4-BE49-F238E27FC236}">
                <a16:creationId xmlns:a16="http://schemas.microsoft.com/office/drawing/2014/main" id="{864A1517-7D1F-A921-339A-9B7FD4BA06AD}"/>
              </a:ext>
            </a:extLst>
          </p:cNvPr>
          <p:cNvCxnSpPr>
            <a:cxnSpLocks/>
          </p:cNvCxnSpPr>
          <p:nvPr/>
        </p:nvCxnSpPr>
        <p:spPr>
          <a:xfrm>
            <a:off x="6398008" y="4198339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B5E5B274-C849-7AD4-19A4-B803D915EE1C}"/>
              </a:ext>
            </a:extLst>
          </p:cNvPr>
          <p:cNvCxnSpPr>
            <a:cxnSpLocks/>
          </p:cNvCxnSpPr>
          <p:nvPr/>
        </p:nvCxnSpPr>
        <p:spPr>
          <a:xfrm>
            <a:off x="6401640" y="4645556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5" name="Straight Connector 384">
            <a:extLst>
              <a:ext uri="{FF2B5EF4-FFF2-40B4-BE49-F238E27FC236}">
                <a16:creationId xmlns:a16="http://schemas.microsoft.com/office/drawing/2014/main" id="{08A80DD3-2524-35B0-AE0C-87CE95A37FFD}"/>
              </a:ext>
            </a:extLst>
          </p:cNvPr>
          <p:cNvCxnSpPr>
            <a:cxnSpLocks/>
          </p:cNvCxnSpPr>
          <p:nvPr/>
        </p:nvCxnSpPr>
        <p:spPr>
          <a:xfrm>
            <a:off x="6398008" y="5598056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95274AD3-F38E-B573-7428-FDDD6554C801}"/>
              </a:ext>
            </a:extLst>
          </p:cNvPr>
          <p:cNvCxnSpPr>
            <a:cxnSpLocks/>
          </p:cNvCxnSpPr>
          <p:nvPr/>
        </p:nvCxnSpPr>
        <p:spPr>
          <a:xfrm>
            <a:off x="6396570" y="5120592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7" name="Straight Connector 386">
            <a:extLst>
              <a:ext uri="{FF2B5EF4-FFF2-40B4-BE49-F238E27FC236}">
                <a16:creationId xmlns:a16="http://schemas.microsoft.com/office/drawing/2014/main" id="{43CA2588-96BF-A641-F349-A32E815A87D3}"/>
              </a:ext>
            </a:extLst>
          </p:cNvPr>
          <p:cNvCxnSpPr>
            <a:cxnSpLocks/>
          </p:cNvCxnSpPr>
          <p:nvPr/>
        </p:nvCxnSpPr>
        <p:spPr>
          <a:xfrm>
            <a:off x="6398008" y="3681347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3BA8C60-9A66-1A09-C1F2-BE000BE67AE2}"/>
              </a:ext>
            </a:extLst>
          </p:cNvPr>
          <p:cNvCxnSpPr>
            <a:cxnSpLocks/>
          </p:cNvCxnSpPr>
          <p:nvPr/>
        </p:nvCxnSpPr>
        <p:spPr>
          <a:xfrm>
            <a:off x="6398008" y="3166494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2DA9CC7A-2E57-A180-401C-8A54D69C0FBD}"/>
              </a:ext>
            </a:extLst>
          </p:cNvPr>
          <p:cNvSpPr/>
          <p:nvPr/>
        </p:nvSpPr>
        <p:spPr>
          <a:xfrm>
            <a:off x="6441264" y="2979743"/>
            <a:ext cx="890682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of Marketing </a:t>
            </a:r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9B51E0E3-109B-4B8B-2D28-20CDE7100D09}"/>
              </a:ext>
            </a:extLst>
          </p:cNvPr>
          <p:cNvSpPr/>
          <p:nvPr/>
        </p:nvSpPr>
        <p:spPr>
          <a:xfrm>
            <a:off x="6441616" y="3999132"/>
            <a:ext cx="890329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Sr. Communications Specialist</a:t>
            </a:r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0EDEC8CC-A1EE-C419-8CAD-50E52FABA2D8}"/>
              </a:ext>
            </a:extLst>
          </p:cNvPr>
          <p:cNvSpPr/>
          <p:nvPr/>
        </p:nvSpPr>
        <p:spPr>
          <a:xfrm>
            <a:off x="6441264" y="3444662"/>
            <a:ext cx="890682" cy="4420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Communications Manager</a:t>
            </a:r>
          </a:p>
        </p:txBody>
      </p:sp>
      <p:sp>
        <p:nvSpPr>
          <p:cNvPr id="392" name="Rectangle 391">
            <a:extLst>
              <a:ext uri="{FF2B5EF4-FFF2-40B4-BE49-F238E27FC236}">
                <a16:creationId xmlns:a16="http://schemas.microsoft.com/office/drawing/2014/main" id="{FF8B151E-B2BB-8353-B641-004E1EDD81FB}"/>
              </a:ext>
            </a:extLst>
          </p:cNvPr>
          <p:cNvSpPr/>
          <p:nvPr/>
        </p:nvSpPr>
        <p:spPr>
          <a:xfrm>
            <a:off x="6441263" y="5386872"/>
            <a:ext cx="890683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Stack Developer/Web Designer</a:t>
            </a:r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D87403F9-14C4-B9C1-2C6C-F8F6546D9153}"/>
              </a:ext>
            </a:extLst>
          </p:cNvPr>
          <p:cNvSpPr/>
          <p:nvPr/>
        </p:nvSpPr>
        <p:spPr>
          <a:xfrm>
            <a:off x="6441264" y="4930516"/>
            <a:ext cx="890682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Graphic Designer</a:t>
            </a:r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CC7AF713-B240-EDEC-47CC-98BCA4B5AC0D}"/>
              </a:ext>
            </a:extLst>
          </p:cNvPr>
          <p:cNvSpPr/>
          <p:nvPr/>
        </p:nvSpPr>
        <p:spPr>
          <a:xfrm>
            <a:off x="6441264" y="4458942"/>
            <a:ext cx="890682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Creative Services Manager</a:t>
            </a:r>
          </a:p>
        </p:txBody>
      </p:sp>
      <p:cxnSp>
        <p:nvCxnSpPr>
          <p:cNvPr id="395" name="Straight Connector 394">
            <a:extLst>
              <a:ext uri="{FF2B5EF4-FFF2-40B4-BE49-F238E27FC236}">
                <a16:creationId xmlns:a16="http://schemas.microsoft.com/office/drawing/2014/main" id="{2883786A-FD04-4843-A60F-D0D930A18CB3}"/>
              </a:ext>
            </a:extLst>
          </p:cNvPr>
          <p:cNvCxnSpPr>
            <a:cxnSpLocks/>
          </p:cNvCxnSpPr>
          <p:nvPr/>
        </p:nvCxnSpPr>
        <p:spPr>
          <a:xfrm>
            <a:off x="6382922" y="6045160"/>
            <a:ext cx="1903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6" name="Rectangle 395">
            <a:extLst>
              <a:ext uri="{FF2B5EF4-FFF2-40B4-BE49-F238E27FC236}">
                <a16:creationId xmlns:a16="http://schemas.microsoft.com/office/drawing/2014/main" id="{06D3B36D-769C-8710-A5D2-168D4733692C}"/>
              </a:ext>
            </a:extLst>
          </p:cNvPr>
          <p:cNvSpPr/>
          <p:nvPr/>
        </p:nvSpPr>
        <p:spPr>
          <a:xfrm>
            <a:off x="6427615" y="5855084"/>
            <a:ext cx="904329" cy="3817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Specialist</a:t>
            </a:r>
          </a:p>
        </p:txBody>
      </p:sp>
      <p:cxnSp>
        <p:nvCxnSpPr>
          <p:cNvPr id="405" name="Straight Connector 404">
            <a:extLst>
              <a:ext uri="{FF2B5EF4-FFF2-40B4-BE49-F238E27FC236}">
                <a16:creationId xmlns:a16="http://schemas.microsoft.com/office/drawing/2014/main" id="{15BB8F78-62C9-AE92-2337-78C912A101C9}"/>
              </a:ext>
            </a:extLst>
          </p:cNvPr>
          <p:cNvCxnSpPr/>
          <p:nvPr/>
        </p:nvCxnSpPr>
        <p:spPr>
          <a:xfrm>
            <a:off x="6388548" y="2668397"/>
            <a:ext cx="0" cy="33844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98A43B0A-5084-0D12-1504-943489FC876D}"/>
              </a:ext>
            </a:extLst>
          </p:cNvPr>
          <p:cNvCxnSpPr>
            <a:cxnSpLocks/>
          </p:cNvCxnSpPr>
          <p:nvPr/>
        </p:nvCxnSpPr>
        <p:spPr>
          <a:xfrm>
            <a:off x="7409682" y="3169283"/>
            <a:ext cx="1677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7" name="Rectangle 406">
            <a:extLst>
              <a:ext uri="{FF2B5EF4-FFF2-40B4-BE49-F238E27FC236}">
                <a16:creationId xmlns:a16="http://schemas.microsoft.com/office/drawing/2014/main" id="{E6257142-F894-3F06-1E78-9B07A17FB4CD}"/>
              </a:ext>
            </a:extLst>
          </p:cNvPr>
          <p:cNvSpPr/>
          <p:nvPr/>
        </p:nvSpPr>
        <p:spPr>
          <a:xfrm>
            <a:off x="7446201" y="2984565"/>
            <a:ext cx="755121" cy="3751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Lieutenant</a:t>
            </a:r>
          </a:p>
        </p:txBody>
      </p:sp>
      <p:cxnSp>
        <p:nvCxnSpPr>
          <p:cNvPr id="408" name="Straight Connector 407">
            <a:extLst>
              <a:ext uri="{FF2B5EF4-FFF2-40B4-BE49-F238E27FC236}">
                <a16:creationId xmlns:a16="http://schemas.microsoft.com/office/drawing/2014/main" id="{D818A378-C923-F7E6-528C-F504D636F406}"/>
              </a:ext>
            </a:extLst>
          </p:cNvPr>
          <p:cNvCxnSpPr>
            <a:cxnSpLocks/>
          </p:cNvCxnSpPr>
          <p:nvPr/>
        </p:nvCxnSpPr>
        <p:spPr>
          <a:xfrm>
            <a:off x="7411676" y="3625555"/>
            <a:ext cx="1677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D27AFA3B-ECF3-F3F4-6EAB-C02DDCEB9ACE}"/>
              </a:ext>
            </a:extLst>
          </p:cNvPr>
          <p:cNvCxnSpPr>
            <a:cxnSpLocks/>
          </p:cNvCxnSpPr>
          <p:nvPr/>
        </p:nvCxnSpPr>
        <p:spPr>
          <a:xfrm>
            <a:off x="7418407" y="4087292"/>
            <a:ext cx="1677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0" name="Straight Connector 409">
            <a:extLst>
              <a:ext uri="{FF2B5EF4-FFF2-40B4-BE49-F238E27FC236}">
                <a16:creationId xmlns:a16="http://schemas.microsoft.com/office/drawing/2014/main" id="{40E6D07A-D853-EFF8-6928-E89D550AFDCB}"/>
              </a:ext>
            </a:extLst>
          </p:cNvPr>
          <p:cNvCxnSpPr>
            <a:cxnSpLocks/>
          </p:cNvCxnSpPr>
          <p:nvPr/>
        </p:nvCxnSpPr>
        <p:spPr>
          <a:xfrm>
            <a:off x="7411170" y="4578201"/>
            <a:ext cx="1677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1" name="Rectangle 410">
            <a:extLst>
              <a:ext uri="{FF2B5EF4-FFF2-40B4-BE49-F238E27FC236}">
                <a16:creationId xmlns:a16="http://schemas.microsoft.com/office/drawing/2014/main" id="{10B81471-14C2-1555-C185-1237870697E9}"/>
              </a:ext>
            </a:extLst>
          </p:cNvPr>
          <p:cNvSpPr/>
          <p:nvPr/>
        </p:nvSpPr>
        <p:spPr>
          <a:xfrm>
            <a:off x="7446200" y="3433814"/>
            <a:ext cx="755124" cy="3925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Sergeant</a:t>
            </a:r>
          </a:p>
        </p:txBody>
      </p:sp>
      <p:cxnSp>
        <p:nvCxnSpPr>
          <p:cNvPr id="424" name="Straight Connector 423">
            <a:extLst>
              <a:ext uri="{FF2B5EF4-FFF2-40B4-BE49-F238E27FC236}">
                <a16:creationId xmlns:a16="http://schemas.microsoft.com/office/drawing/2014/main" id="{B3236FE1-A220-C9C8-79C6-6BF073F0120F}"/>
              </a:ext>
            </a:extLst>
          </p:cNvPr>
          <p:cNvCxnSpPr/>
          <p:nvPr/>
        </p:nvCxnSpPr>
        <p:spPr>
          <a:xfrm>
            <a:off x="7408731" y="2674474"/>
            <a:ext cx="0" cy="19016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3" name="Rectangle 412">
            <a:extLst>
              <a:ext uri="{FF2B5EF4-FFF2-40B4-BE49-F238E27FC236}">
                <a16:creationId xmlns:a16="http://schemas.microsoft.com/office/drawing/2014/main" id="{56D80FEC-F31C-8B0F-08B3-BDC41E4D5A65}"/>
              </a:ext>
            </a:extLst>
          </p:cNvPr>
          <p:cNvSpPr/>
          <p:nvPr/>
        </p:nvSpPr>
        <p:spPr>
          <a:xfrm>
            <a:off x="7446200" y="4368129"/>
            <a:ext cx="755074" cy="392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Police Dispatcher</a:t>
            </a:r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03039A46-96CB-88E3-D1DC-93928D0E91A4}"/>
              </a:ext>
            </a:extLst>
          </p:cNvPr>
          <p:cNvSpPr/>
          <p:nvPr/>
        </p:nvSpPr>
        <p:spPr>
          <a:xfrm>
            <a:off x="7454318" y="3897513"/>
            <a:ext cx="755124" cy="392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Police Officers</a:t>
            </a:r>
          </a:p>
        </p:txBody>
      </p:sp>
      <p:sp>
        <p:nvSpPr>
          <p:cNvPr id="353" name="Rectangle 352">
            <a:extLst>
              <a:ext uri="{FF2B5EF4-FFF2-40B4-BE49-F238E27FC236}">
                <a16:creationId xmlns:a16="http://schemas.microsoft.com/office/drawing/2014/main" id="{6200EF93-6EE6-91AA-3B2A-06760F0738E8}"/>
              </a:ext>
            </a:extLst>
          </p:cNvPr>
          <p:cNvSpPr/>
          <p:nvPr/>
        </p:nvSpPr>
        <p:spPr>
          <a:xfrm>
            <a:off x="7456881" y="2420834"/>
            <a:ext cx="75512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of Police</a:t>
            </a:r>
          </a:p>
        </p:txBody>
      </p: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71F5BD4B-97E6-C36C-BE84-EC44D3DF03F5}"/>
              </a:ext>
            </a:extLst>
          </p:cNvPr>
          <p:cNvCxnSpPr>
            <a:cxnSpLocks/>
          </p:cNvCxnSpPr>
          <p:nvPr/>
        </p:nvCxnSpPr>
        <p:spPr>
          <a:xfrm>
            <a:off x="8274167" y="3181064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996AB475-7885-D1B2-217A-DA524AD0A48F}"/>
              </a:ext>
            </a:extLst>
          </p:cNvPr>
          <p:cNvCxnSpPr>
            <a:cxnSpLocks/>
          </p:cNvCxnSpPr>
          <p:nvPr/>
        </p:nvCxnSpPr>
        <p:spPr>
          <a:xfrm>
            <a:off x="8280898" y="3642801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BEEB0169-8977-86EE-C34D-ABF16A815B2D}"/>
              </a:ext>
            </a:extLst>
          </p:cNvPr>
          <p:cNvCxnSpPr>
            <a:cxnSpLocks/>
          </p:cNvCxnSpPr>
          <p:nvPr/>
        </p:nvCxnSpPr>
        <p:spPr>
          <a:xfrm>
            <a:off x="8273661" y="4125042"/>
            <a:ext cx="1684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8" name="Rectangle 427">
            <a:extLst>
              <a:ext uri="{FF2B5EF4-FFF2-40B4-BE49-F238E27FC236}">
                <a16:creationId xmlns:a16="http://schemas.microsoft.com/office/drawing/2014/main" id="{DA805DCD-9206-2908-8B94-CBC9DBCCAFEC}"/>
              </a:ext>
            </a:extLst>
          </p:cNvPr>
          <p:cNvSpPr/>
          <p:nvPr/>
        </p:nvSpPr>
        <p:spPr>
          <a:xfrm>
            <a:off x="8308690" y="2989323"/>
            <a:ext cx="758089" cy="3925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Enterprise Systems</a:t>
            </a:r>
          </a:p>
        </p:txBody>
      </p:sp>
      <p:sp>
        <p:nvSpPr>
          <p:cNvPr id="429" name="Rectangle 428">
            <a:extLst>
              <a:ext uri="{FF2B5EF4-FFF2-40B4-BE49-F238E27FC236}">
                <a16:creationId xmlns:a16="http://schemas.microsoft.com/office/drawing/2014/main" id="{0418ABFB-2C8C-2E4F-C8D3-32DC2D20CA26}"/>
              </a:ext>
            </a:extLst>
          </p:cNvPr>
          <p:cNvSpPr/>
          <p:nvPr/>
        </p:nvSpPr>
        <p:spPr>
          <a:xfrm>
            <a:off x="8316809" y="3453022"/>
            <a:ext cx="755124" cy="392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Network Operations</a:t>
            </a:r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64B50541-E7BF-FB52-C8FB-77EEF8969173}"/>
              </a:ext>
            </a:extLst>
          </p:cNvPr>
          <p:cNvSpPr/>
          <p:nvPr/>
        </p:nvSpPr>
        <p:spPr>
          <a:xfrm>
            <a:off x="8308690" y="3923638"/>
            <a:ext cx="758039" cy="392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End User Support</a:t>
            </a:r>
          </a:p>
        </p:txBody>
      </p: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2C09BDA0-D3E8-9E6F-1C67-59A6B341DB15}"/>
              </a:ext>
            </a:extLst>
          </p:cNvPr>
          <p:cNvCxnSpPr>
            <a:cxnSpLocks/>
          </p:cNvCxnSpPr>
          <p:nvPr/>
        </p:nvCxnSpPr>
        <p:spPr>
          <a:xfrm>
            <a:off x="8274961" y="2668397"/>
            <a:ext cx="0" cy="14614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D2024B5-F3AB-636E-0E12-4F3EF4FB57DE}"/>
              </a:ext>
            </a:extLst>
          </p:cNvPr>
          <p:cNvCxnSpPr/>
          <p:nvPr/>
        </p:nvCxnSpPr>
        <p:spPr>
          <a:xfrm>
            <a:off x="5046212" y="2386831"/>
            <a:ext cx="36472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4" name="Rectangle 363">
            <a:extLst>
              <a:ext uri="{FF2B5EF4-FFF2-40B4-BE49-F238E27FC236}">
                <a16:creationId xmlns:a16="http://schemas.microsoft.com/office/drawing/2014/main" id="{45F54611-07E9-854B-746F-4217515CB0F2}"/>
              </a:ext>
            </a:extLst>
          </p:cNvPr>
          <p:cNvSpPr/>
          <p:nvPr/>
        </p:nvSpPr>
        <p:spPr>
          <a:xfrm>
            <a:off x="4680864" y="2431245"/>
            <a:ext cx="755124" cy="4951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 for Fiscal Affairs</a:t>
            </a:r>
          </a:p>
        </p:txBody>
      </p:sp>
    </p:spTree>
    <p:extLst>
      <p:ext uri="{BB962C8B-B14F-4D97-AF65-F5344CB8AC3E}">
        <p14:creationId xmlns:p14="http://schemas.microsoft.com/office/powerpoint/2010/main" val="23194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64AA28-AC31-FD43-CFF0-741087620554}"/>
              </a:ext>
            </a:extLst>
          </p:cNvPr>
          <p:cNvCxnSpPr/>
          <p:nvPr/>
        </p:nvCxnSpPr>
        <p:spPr>
          <a:xfrm>
            <a:off x="5199082" y="268061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C1407F3-814C-4852-B0FC-956D54611B0E}"/>
              </a:ext>
            </a:extLst>
          </p:cNvPr>
          <p:cNvCxnSpPr>
            <a:cxnSpLocks/>
          </p:cNvCxnSpPr>
          <p:nvPr/>
        </p:nvCxnSpPr>
        <p:spPr>
          <a:xfrm flipV="1">
            <a:off x="4523372" y="757799"/>
            <a:ext cx="0" cy="15608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972810" y="16922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216" y="644462"/>
            <a:ext cx="1478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Academic Affairs</a:t>
            </a: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094C1-CF42-4C16-A39D-C2B141E2F608}" type="datetime1">
              <a:rPr lang="en-US" smtClean="0"/>
              <a:t>5/19/2025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BF0BFE-8B62-C28A-8F59-7151B6357D0C}"/>
              </a:ext>
            </a:extLst>
          </p:cNvPr>
          <p:cNvCxnSpPr/>
          <p:nvPr/>
        </p:nvCxnSpPr>
        <p:spPr>
          <a:xfrm flipV="1">
            <a:off x="7042897" y="2301313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B0EB343-43EC-94E2-8A44-B3FBB4F97B4A}"/>
              </a:ext>
            </a:extLst>
          </p:cNvPr>
          <p:cNvCxnSpPr/>
          <p:nvPr/>
        </p:nvCxnSpPr>
        <p:spPr>
          <a:xfrm flipV="1">
            <a:off x="4528728" y="2311361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ED23DFC-1874-445D-BBC3-90D43555B79A}"/>
              </a:ext>
            </a:extLst>
          </p:cNvPr>
          <p:cNvCxnSpPr/>
          <p:nvPr/>
        </p:nvCxnSpPr>
        <p:spPr>
          <a:xfrm>
            <a:off x="3956889" y="332234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F7C24D0-CE7E-1DF1-94B0-42F6FBD67F17}"/>
              </a:ext>
            </a:extLst>
          </p:cNvPr>
          <p:cNvCxnSpPr/>
          <p:nvPr/>
        </p:nvCxnSpPr>
        <p:spPr>
          <a:xfrm>
            <a:off x="3955011" y="398902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F757A3D-B9EF-C360-A8AB-A70113A0DF3B}"/>
              </a:ext>
            </a:extLst>
          </p:cNvPr>
          <p:cNvCxnSpPr/>
          <p:nvPr/>
        </p:nvCxnSpPr>
        <p:spPr>
          <a:xfrm>
            <a:off x="3968434" y="462566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793E79E-C7D0-203D-B16A-051282253A12}"/>
              </a:ext>
            </a:extLst>
          </p:cNvPr>
          <p:cNvCxnSpPr/>
          <p:nvPr/>
        </p:nvCxnSpPr>
        <p:spPr>
          <a:xfrm>
            <a:off x="3950106" y="268969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F483C82-437C-7570-28D1-EE45DFA92230}"/>
              </a:ext>
            </a:extLst>
          </p:cNvPr>
          <p:cNvCxnSpPr/>
          <p:nvPr/>
        </p:nvCxnSpPr>
        <p:spPr>
          <a:xfrm flipV="1">
            <a:off x="3271611" y="2311361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C441651-9D68-9ABC-7845-623D4368FECB}"/>
              </a:ext>
            </a:extLst>
          </p:cNvPr>
          <p:cNvCxnSpPr/>
          <p:nvPr/>
        </p:nvCxnSpPr>
        <p:spPr>
          <a:xfrm flipV="1">
            <a:off x="5795425" y="2308122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03DA7DCA-92DF-17E5-7BBC-52B6F4FD0EED}"/>
              </a:ext>
            </a:extLst>
          </p:cNvPr>
          <p:cNvCxnSpPr/>
          <p:nvPr/>
        </p:nvCxnSpPr>
        <p:spPr>
          <a:xfrm>
            <a:off x="5281324" y="1896044"/>
            <a:ext cx="527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C904EA7-3313-6855-495C-3F7414806560}"/>
              </a:ext>
            </a:extLst>
          </p:cNvPr>
          <p:cNvSpPr/>
          <p:nvPr/>
        </p:nvSpPr>
        <p:spPr>
          <a:xfrm>
            <a:off x="5573636" y="1617293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Jennifer Denison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73C0FE-EFEA-38BC-37A1-CFFA225660F7}"/>
              </a:ext>
            </a:extLst>
          </p:cNvPr>
          <p:cNvSpPr/>
          <p:nvPr/>
        </p:nvSpPr>
        <p:spPr>
          <a:xfrm>
            <a:off x="3702642" y="521463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Executive Vice President –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Division of Academic and Student 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Helen Brewer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2D3C23-F749-15E6-52A9-106ACEC48671}"/>
              </a:ext>
            </a:extLst>
          </p:cNvPr>
          <p:cNvCxnSpPr/>
          <p:nvPr/>
        </p:nvCxnSpPr>
        <p:spPr>
          <a:xfrm>
            <a:off x="1408955" y="647543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BDBDAE-5DC0-E6B9-1B0C-9AADE30F6460}"/>
              </a:ext>
            </a:extLst>
          </p:cNvPr>
          <p:cNvCxnSpPr/>
          <p:nvPr/>
        </p:nvCxnSpPr>
        <p:spPr>
          <a:xfrm>
            <a:off x="1394039" y="333889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5D3553-EE82-8ABA-3693-03ABAEF030C0}"/>
              </a:ext>
            </a:extLst>
          </p:cNvPr>
          <p:cNvCxnSpPr/>
          <p:nvPr/>
        </p:nvCxnSpPr>
        <p:spPr>
          <a:xfrm>
            <a:off x="1401214" y="397842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A1B6C9E-2A40-8542-DB2E-2574CCAC12DB}"/>
              </a:ext>
            </a:extLst>
          </p:cNvPr>
          <p:cNvCxnSpPr/>
          <p:nvPr/>
        </p:nvCxnSpPr>
        <p:spPr>
          <a:xfrm>
            <a:off x="1405584" y="459695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D794B6-00EC-1A08-3F17-63738887FDF7}"/>
              </a:ext>
            </a:extLst>
          </p:cNvPr>
          <p:cNvCxnSpPr/>
          <p:nvPr/>
        </p:nvCxnSpPr>
        <p:spPr>
          <a:xfrm>
            <a:off x="1378203" y="268813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19EAE19-84EE-6123-BBEE-C732B5812879}"/>
              </a:ext>
            </a:extLst>
          </p:cNvPr>
          <p:cNvCxnSpPr/>
          <p:nvPr/>
        </p:nvCxnSpPr>
        <p:spPr>
          <a:xfrm>
            <a:off x="1403547" y="523378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98A3987-0CE2-7179-BDDF-7A823B796227}"/>
              </a:ext>
            </a:extLst>
          </p:cNvPr>
          <p:cNvCxnSpPr/>
          <p:nvPr/>
        </p:nvCxnSpPr>
        <p:spPr>
          <a:xfrm>
            <a:off x="1404035" y="585846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6997F620-DD19-8193-8840-B9D622F76082}"/>
              </a:ext>
            </a:extLst>
          </p:cNvPr>
          <p:cNvSpPr/>
          <p:nvPr/>
        </p:nvSpPr>
        <p:spPr>
          <a:xfrm>
            <a:off x="1437689" y="3055052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and Behavioral Sciences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Shinya Wakao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9BF3FA2-5A2C-FF2E-59E5-5E933DF68D51}"/>
              </a:ext>
            </a:extLst>
          </p:cNvPr>
          <p:cNvSpPr/>
          <p:nvPr/>
        </p:nvSpPr>
        <p:spPr>
          <a:xfrm>
            <a:off x="1442393" y="3685587"/>
            <a:ext cx="107162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Humanities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Brian Anderson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BDD0318-E9A3-6AF1-4D39-A81738FAD79A}"/>
              </a:ext>
            </a:extLst>
          </p:cNvPr>
          <p:cNvSpPr/>
          <p:nvPr/>
        </p:nvSpPr>
        <p:spPr>
          <a:xfrm>
            <a:off x="1448057" y="4304615"/>
            <a:ext cx="10704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 Arts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Kristina Jantz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870E8FD-38CD-A8F7-3520-6044F7C926C6}"/>
              </a:ext>
            </a:extLst>
          </p:cNvPr>
          <p:cNvSpPr/>
          <p:nvPr/>
        </p:nvSpPr>
        <p:spPr>
          <a:xfrm>
            <a:off x="1448841" y="4949888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 and Computer Science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Leslie Richardson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A252444B-87B2-DFEA-F9CF-16D4536DB171}"/>
              </a:ext>
            </a:extLst>
          </p:cNvPr>
          <p:cNvSpPr/>
          <p:nvPr/>
        </p:nvSpPr>
        <p:spPr>
          <a:xfrm>
            <a:off x="1448840" y="5581064"/>
            <a:ext cx="1065179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and Engineering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Sheena Abernathy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B8BD073-A4A1-FCC0-CEDA-3EC4B39E853C}"/>
              </a:ext>
            </a:extLst>
          </p:cNvPr>
          <p:cNvSpPr/>
          <p:nvPr/>
        </p:nvSpPr>
        <p:spPr>
          <a:xfrm>
            <a:off x="1448057" y="6212240"/>
            <a:ext cx="10651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Library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Kathryn Park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D28A52D-1D7E-652F-D96E-01D6049270DE}"/>
              </a:ext>
            </a:extLst>
          </p:cNvPr>
          <p:cNvCxnSpPr/>
          <p:nvPr/>
        </p:nvCxnSpPr>
        <p:spPr>
          <a:xfrm>
            <a:off x="1378203" y="2688138"/>
            <a:ext cx="15836" cy="37872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C8362A6-0C84-E8EE-C4C4-8C04E5894630}"/>
              </a:ext>
            </a:extLst>
          </p:cNvPr>
          <p:cNvCxnSpPr/>
          <p:nvPr/>
        </p:nvCxnSpPr>
        <p:spPr>
          <a:xfrm>
            <a:off x="2677264" y="333819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5488C9-EE32-41CF-3B99-703AB2B84A84}"/>
              </a:ext>
            </a:extLst>
          </p:cNvPr>
          <p:cNvCxnSpPr/>
          <p:nvPr/>
        </p:nvCxnSpPr>
        <p:spPr>
          <a:xfrm>
            <a:off x="2684439" y="397771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B560536-F347-FAA2-4484-F8F661CB6FBC}"/>
              </a:ext>
            </a:extLst>
          </p:cNvPr>
          <p:cNvCxnSpPr/>
          <p:nvPr/>
        </p:nvCxnSpPr>
        <p:spPr>
          <a:xfrm>
            <a:off x="2688809" y="459624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4D84C13-705B-C563-0E7F-0487D37B4123}"/>
              </a:ext>
            </a:extLst>
          </p:cNvPr>
          <p:cNvCxnSpPr/>
          <p:nvPr/>
        </p:nvCxnSpPr>
        <p:spPr>
          <a:xfrm>
            <a:off x="2661428" y="2687434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1433C33-8929-CA2C-384A-F4660842AE4D}"/>
              </a:ext>
            </a:extLst>
          </p:cNvPr>
          <p:cNvCxnSpPr/>
          <p:nvPr/>
        </p:nvCxnSpPr>
        <p:spPr>
          <a:xfrm>
            <a:off x="2686772" y="523308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DFB842D4-0638-9D61-5791-47ACA2B4D9CB}"/>
              </a:ext>
            </a:extLst>
          </p:cNvPr>
          <p:cNvSpPr/>
          <p:nvPr/>
        </p:nvSpPr>
        <p:spPr>
          <a:xfrm>
            <a:off x="2708979" y="2429261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Rebecca Montz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C067FE3-956B-1A6E-3A67-AF1D67C45AFD}"/>
              </a:ext>
            </a:extLst>
          </p:cNvPr>
          <p:cNvCxnSpPr/>
          <p:nvPr/>
        </p:nvCxnSpPr>
        <p:spPr>
          <a:xfrm>
            <a:off x="2687260" y="585775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14A25C62-6C8E-74EF-626B-791FA49D1230}"/>
              </a:ext>
            </a:extLst>
          </p:cNvPr>
          <p:cNvSpPr/>
          <p:nvPr/>
        </p:nvSpPr>
        <p:spPr>
          <a:xfrm>
            <a:off x="2720914" y="3054348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Nursing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Rachel Fano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E73BE63-DADF-4588-CD5D-5432018BE87A}"/>
              </a:ext>
            </a:extLst>
          </p:cNvPr>
          <p:cNvSpPr/>
          <p:nvPr/>
        </p:nvSpPr>
        <p:spPr>
          <a:xfrm>
            <a:off x="2725618" y="3684883"/>
            <a:ext cx="107162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Allied Health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 Carrier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0741E6C-7723-0DB8-C177-247F555A65D8}"/>
              </a:ext>
            </a:extLst>
          </p:cNvPr>
          <p:cNvSpPr/>
          <p:nvPr/>
        </p:nvSpPr>
        <p:spPr>
          <a:xfrm>
            <a:off x="2731282" y="4303911"/>
            <a:ext cx="107047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Radiologic Technology Program Director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Laura Schrettner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6A31F0E-0820-809B-4491-26FAB8B0D08C}"/>
              </a:ext>
            </a:extLst>
          </p:cNvPr>
          <p:cNvSpPr/>
          <p:nvPr/>
        </p:nvSpPr>
        <p:spPr>
          <a:xfrm>
            <a:off x="2732066" y="4949184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Dental Hygiene Program Director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Emily Falls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DD100EF-EA64-AC3C-5ED7-660EEC43B8A2}"/>
              </a:ext>
            </a:extLst>
          </p:cNvPr>
          <p:cNvSpPr/>
          <p:nvPr/>
        </p:nvSpPr>
        <p:spPr>
          <a:xfrm>
            <a:off x="2732065" y="5580359"/>
            <a:ext cx="1065179" cy="639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Surgical Technology Program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Lydia Wardell</a:t>
            </a:r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773AFD5B-40A9-8827-C10A-2634CA8C4D29}"/>
              </a:ext>
            </a:extLst>
          </p:cNvPr>
          <p:cNvCxnSpPr/>
          <p:nvPr/>
        </p:nvCxnSpPr>
        <p:spPr>
          <a:xfrm>
            <a:off x="3959004" y="527092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AFF18B7-654D-DA41-FC9F-2E0CBC6C5F8F}"/>
              </a:ext>
            </a:extLst>
          </p:cNvPr>
          <p:cNvSpPr/>
          <p:nvPr/>
        </p:nvSpPr>
        <p:spPr>
          <a:xfrm>
            <a:off x="4023277" y="4996133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Service Careers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Gary Staudt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B5B32CBA-D145-A942-6AB9-6F00191364AB}"/>
              </a:ext>
            </a:extLst>
          </p:cNvPr>
          <p:cNvSpPr/>
          <p:nvPr/>
        </p:nvSpPr>
        <p:spPr>
          <a:xfrm>
            <a:off x="4026482" y="4353726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Careers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Derrick Lewis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6C12B40D-A244-7E1F-56C9-4C676A868A1A}"/>
              </a:ext>
            </a:extLst>
          </p:cNvPr>
          <p:cNvSpPr/>
          <p:nvPr/>
        </p:nvSpPr>
        <p:spPr>
          <a:xfrm>
            <a:off x="4023277" y="3712796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Services Careers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Jamie Hunsucker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5F9869D-A718-7D29-3167-E55D2DFADAAF}"/>
              </a:ext>
            </a:extLst>
          </p:cNvPr>
          <p:cNvSpPr/>
          <p:nvPr/>
        </p:nvSpPr>
        <p:spPr>
          <a:xfrm>
            <a:off x="4023741" y="3071152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Andrew Gregory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29DD718-3D79-AA0A-5E8D-13FA2EA7E56A}"/>
              </a:ext>
            </a:extLst>
          </p:cNvPr>
          <p:cNvSpPr/>
          <p:nvPr/>
        </p:nvSpPr>
        <p:spPr>
          <a:xfrm>
            <a:off x="5249035" y="2424023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Adult Education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 Lisa Garza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DBD45479-2AD8-8A33-0306-45CEB1446695}"/>
              </a:ext>
            </a:extLst>
          </p:cNvPr>
          <p:cNvCxnSpPr/>
          <p:nvPr/>
        </p:nvCxnSpPr>
        <p:spPr>
          <a:xfrm flipV="1">
            <a:off x="1963091" y="2328218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3979CE2F-A79A-85AB-C50D-6900262579A9}"/>
              </a:ext>
            </a:extLst>
          </p:cNvPr>
          <p:cNvCxnSpPr/>
          <p:nvPr/>
        </p:nvCxnSpPr>
        <p:spPr>
          <a:xfrm>
            <a:off x="2661428" y="2687434"/>
            <a:ext cx="23011" cy="3170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F85BD9DD-6275-5AFF-4EFC-A51C5590628B}"/>
              </a:ext>
            </a:extLst>
          </p:cNvPr>
          <p:cNvCxnSpPr/>
          <p:nvPr/>
        </p:nvCxnSpPr>
        <p:spPr>
          <a:xfrm>
            <a:off x="3950106" y="2687434"/>
            <a:ext cx="6783" cy="25834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F059C6AD-35BB-B555-5B1D-4090BFCBAB65}"/>
              </a:ext>
            </a:extLst>
          </p:cNvPr>
          <p:cNvSpPr/>
          <p:nvPr/>
        </p:nvSpPr>
        <p:spPr>
          <a:xfrm>
            <a:off x="1425754" y="2429965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Rocky Barney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77295E62-99CC-C519-1164-3A49345D769C}"/>
              </a:ext>
            </a:extLst>
          </p:cNvPr>
          <p:cNvCxnSpPr/>
          <p:nvPr/>
        </p:nvCxnSpPr>
        <p:spPr>
          <a:xfrm flipV="1">
            <a:off x="1963091" y="2301313"/>
            <a:ext cx="5079806" cy="269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4A71D342-A987-A695-A0B1-67920694133B}"/>
              </a:ext>
            </a:extLst>
          </p:cNvPr>
          <p:cNvSpPr/>
          <p:nvPr/>
        </p:nvSpPr>
        <p:spPr>
          <a:xfrm>
            <a:off x="3707615" y="1549298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Vice President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for </a:t>
            </a:r>
            <a:r>
              <a:rPr lang="en-US" sz="900" dirty="0">
                <a:solidFill>
                  <a:prstClr val="black"/>
                </a:solidFill>
                <a:latin typeface="Century Gothic" panose="020B0502020202020204"/>
              </a:rPr>
              <a:t>Academic 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Heather Rhodes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F397BBF-B684-05DE-93C1-7AC5E192E3D9}"/>
              </a:ext>
            </a:extLst>
          </p:cNvPr>
          <p:cNvCxnSpPr>
            <a:stCxn id="4" idx="3"/>
          </p:cNvCxnSpPr>
          <p:nvPr/>
        </p:nvCxnSpPr>
        <p:spPr>
          <a:xfrm flipV="1">
            <a:off x="5373105" y="845707"/>
            <a:ext cx="265859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B3BE02FE-8F93-45DB-9172-198C18F06E37}"/>
              </a:ext>
            </a:extLst>
          </p:cNvPr>
          <p:cNvCxnSpPr/>
          <p:nvPr/>
        </p:nvCxnSpPr>
        <p:spPr>
          <a:xfrm>
            <a:off x="6319866" y="845707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F7C0BDCE-BC9C-4486-A3C1-767B4FB8C3E9}"/>
              </a:ext>
            </a:extLst>
          </p:cNvPr>
          <p:cNvCxnSpPr/>
          <p:nvPr/>
        </p:nvCxnSpPr>
        <p:spPr>
          <a:xfrm>
            <a:off x="8023347" y="858158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AC36DB82-D152-39E7-DE29-2CCC88080BDB}"/>
              </a:ext>
            </a:extLst>
          </p:cNvPr>
          <p:cNvSpPr/>
          <p:nvPr/>
        </p:nvSpPr>
        <p:spPr>
          <a:xfrm>
            <a:off x="7274975" y="948017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Leanne Downton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61FE48-D935-B154-5D59-F041C55C2D6E}"/>
              </a:ext>
            </a:extLst>
          </p:cNvPr>
          <p:cNvSpPr/>
          <p:nvPr/>
        </p:nvSpPr>
        <p:spPr>
          <a:xfrm>
            <a:off x="5563146" y="926354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Instructional Operations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Mary Dehart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E294C68-20B0-3B9F-CDDD-04A35E157D7D}"/>
              </a:ext>
            </a:extLst>
          </p:cNvPr>
          <p:cNvSpPr/>
          <p:nvPr/>
        </p:nvSpPr>
        <p:spPr>
          <a:xfrm>
            <a:off x="4013031" y="2425522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Instruction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Victor Vega-Vasquez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0574829-0F84-C823-7839-2A9107C20E61}"/>
              </a:ext>
            </a:extLst>
          </p:cNvPr>
          <p:cNvCxnSpPr/>
          <p:nvPr/>
        </p:nvCxnSpPr>
        <p:spPr>
          <a:xfrm>
            <a:off x="5213905" y="340582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A897ECF-C5A4-3700-0B9C-417A1D071C0A}"/>
              </a:ext>
            </a:extLst>
          </p:cNvPr>
          <p:cNvCxnSpPr/>
          <p:nvPr/>
        </p:nvCxnSpPr>
        <p:spPr>
          <a:xfrm>
            <a:off x="5206713" y="4127793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42D7AE-C31A-F068-BBD3-99F5A734EA00}"/>
              </a:ext>
            </a:extLst>
          </p:cNvPr>
          <p:cNvCxnSpPr/>
          <p:nvPr/>
        </p:nvCxnSpPr>
        <p:spPr>
          <a:xfrm>
            <a:off x="5207201" y="475246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49C91399-FE89-869B-1BE8-3FFCBA8D02F6}"/>
              </a:ext>
            </a:extLst>
          </p:cNvPr>
          <p:cNvSpPr/>
          <p:nvPr/>
        </p:nvSpPr>
        <p:spPr>
          <a:xfrm>
            <a:off x="5271056" y="3863399"/>
            <a:ext cx="106518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Distance Learning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Kurt Czupryn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6512134-2D46-F2CA-FEE5-3B68AAF5B587}"/>
              </a:ext>
            </a:extLst>
          </p:cNvPr>
          <p:cNvSpPr/>
          <p:nvPr/>
        </p:nvSpPr>
        <p:spPr>
          <a:xfrm>
            <a:off x="5262835" y="4501834"/>
            <a:ext cx="1065179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 Education Career Navigator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Roger Mora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5C9D54C-7835-BEAC-6262-D6FD4A66DB7E}"/>
              </a:ext>
            </a:extLst>
          </p:cNvPr>
          <p:cNvSpPr/>
          <p:nvPr/>
        </p:nvSpPr>
        <p:spPr>
          <a:xfrm>
            <a:off x="5264609" y="3065368"/>
            <a:ext cx="1071628" cy="6897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Coordinators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Rachel Ruiz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Alvin Le Blanc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Rose Conti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7910988-CC1E-C453-FF82-D8E4781F9699}"/>
              </a:ext>
            </a:extLst>
          </p:cNvPr>
          <p:cNvCxnSpPr/>
          <p:nvPr/>
        </p:nvCxnSpPr>
        <p:spPr>
          <a:xfrm>
            <a:off x="5199082" y="2680610"/>
            <a:ext cx="0" cy="20718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3E029E3-0373-1A8E-F72A-B837238F8123}"/>
              </a:ext>
            </a:extLst>
          </p:cNvPr>
          <p:cNvCxnSpPr/>
          <p:nvPr/>
        </p:nvCxnSpPr>
        <p:spPr>
          <a:xfrm>
            <a:off x="6473301" y="587967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0A7339B-96D4-5E64-3C5C-E8CC9EC282B1}"/>
              </a:ext>
            </a:extLst>
          </p:cNvPr>
          <p:cNvCxnSpPr/>
          <p:nvPr/>
        </p:nvCxnSpPr>
        <p:spPr>
          <a:xfrm>
            <a:off x="6450812" y="344163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D64282C-1970-1142-3191-458A578F9C3F}"/>
              </a:ext>
            </a:extLst>
          </p:cNvPr>
          <p:cNvCxnSpPr/>
          <p:nvPr/>
        </p:nvCxnSpPr>
        <p:spPr>
          <a:xfrm>
            <a:off x="6455182" y="410441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96BAA39-686C-BB42-F078-2F6817245977}"/>
              </a:ext>
            </a:extLst>
          </p:cNvPr>
          <p:cNvCxnSpPr/>
          <p:nvPr/>
        </p:nvCxnSpPr>
        <p:spPr>
          <a:xfrm>
            <a:off x="6460519" y="468226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63F5BF2-EE1B-A928-A289-7BA10FE59D9C}"/>
              </a:ext>
            </a:extLst>
          </p:cNvPr>
          <p:cNvCxnSpPr/>
          <p:nvPr/>
        </p:nvCxnSpPr>
        <p:spPr>
          <a:xfrm>
            <a:off x="6468381" y="526269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E4C067D1-4351-BC99-656E-5B71AF8E8A2D}"/>
              </a:ext>
            </a:extLst>
          </p:cNvPr>
          <p:cNvSpPr/>
          <p:nvPr/>
        </p:nvSpPr>
        <p:spPr>
          <a:xfrm>
            <a:off x="6491991" y="3148803"/>
            <a:ext cx="1090956" cy="6122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Management System Administrator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 Schroeder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E192696-5EC5-7001-77F1-6C15196F47CD}"/>
              </a:ext>
            </a:extLst>
          </p:cNvPr>
          <p:cNvSpPr/>
          <p:nvPr/>
        </p:nvSpPr>
        <p:spPr>
          <a:xfrm>
            <a:off x="6497655" y="3812079"/>
            <a:ext cx="108529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Instructional Technologist I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Edgar Villalta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591662D-7E86-6358-ED21-26AFEEBFD0CE}"/>
              </a:ext>
            </a:extLst>
          </p:cNvPr>
          <p:cNvSpPr/>
          <p:nvPr/>
        </p:nvSpPr>
        <p:spPr>
          <a:xfrm>
            <a:off x="6505813" y="4398362"/>
            <a:ext cx="108450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 and Computer Science Chair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Leslie Richardson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5815953-DF93-918E-4659-F4B49EE9BC66}"/>
              </a:ext>
            </a:extLst>
          </p:cNvPr>
          <p:cNvSpPr/>
          <p:nvPr/>
        </p:nvSpPr>
        <p:spPr>
          <a:xfrm>
            <a:off x="6513186" y="4985294"/>
            <a:ext cx="1084508" cy="5848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Instructional Designer I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Jessica Cooley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Chandra Iwasaki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BD6BAEB-7BF9-89B9-5DE8-9F79A592F90D}"/>
              </a:ext>
            </a:extLst>
          </p:cNvPr>
          <p:cNvSpPr/>
          <p:nvPr/>
        </p:nvSpPr>
        <p:spPr>
          <a:xfrm>
            <a:off x="6512403" y="5616474"/>
            <a:ext cx="108450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 Support Technician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Benjamin Apolinar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598A36F-BBE4-C453-CC56-E4BC56132C00}"/>
              </a:ext>
            </a:extLst>
          </p:cNvPr>
          <p:cNvCxnSpPr/>
          <p:nvPr/>
        </p:nvCxnSpPr>
        <p:spPr>
          <a:xfrm>
            <a:off x="6481458" y="6503638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8FC533B-DD56-97CE-7662-38DEC96DE491}"/>
              </a:ext>
            </a:extLst>
          </p:cNvPr>
          <p:cNvCxnSpPr/>
          <p:nvPr/>
        </p:nvCxnSpPr>
        <p:spPr>
          <a:xfrm>
            <a:off x="6448432" y="2757216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E34C2AF-9198-F972-4013-EBE71DB88500}"/>
              </a:ext>
            </a:extLst>
          </p:cNvPr>
          <p:cNvCxnSpPr/>
          <p:nvPr/>
        </p:nvCxnSpPr>
        <p:spPr>
          <a:xfrm flipH="1" flipV="1">
            <a:off x="6438112" y="2755900"/>
            <a:ext cx="34228" cy="37449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3FF8BE34-231C-9354-EB32-97FFF70E7867}"/>
              </a:ext>
            </a:extLst>
          </p:cNvPr>
          <p:cNvSpPr/>
          <p:nvPr/>
        </p:nvSpPr>
        <p:spPr>
          <a:xfrm>
            <a:off x="6485040" y="2415846"/>
            <a:ext cx="1090956" cy="681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Educational Technology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Brad Denison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287031B-BEA7-6CAF-D1D5-8778D120DFD8}"/>
              </a:ext>
            </a:extLst>
          </p:cNvPr>
          <p:cNvSpPr/>
          <p:nvPr/>
        </p:nvSpPr>
        <p:spPr>
          <a:xfrm>
            <a:off x="6520560" y="6201170"/>
            <a:ext cx="1084508" cy="5848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 Specialists </a:t>
            </a: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Zach McWilliams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 Powell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Bailey Rhodes</a:t>
            </a:r>
          </a:p>
        </p:txBody>
      </p:sp>
    </p:spTree>
    <p:extLst>
      <p:ext uri="{BB962C8B-B14F-4D97-AF65-F5344CB8AC3E}">
        <p14:creationId xmlns:p14="http://schemas.microsoft.com/office/powerpoint/2010/main" val="1548570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A0B7E35-A2FE-EC1D-EC49-F96531878A59}"/>
              </a:ext>
            </a:extLst>
          </p:cNvPr>
          <p:cNvCxnSpPr>
            <a:cxnSpLocks/>
          </p:cNvCxnSpPr>
          <p:nvPr/>
        </p:nvCxnSpPr>
        <p:spPr>
          <a:xfrm>
            <a:off x="6968205" y="2966910"/>
            <a:ext cx="2138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67C6890-AD65-2E79-BE10-1477B8D165D2}"/>
              </a:ext>
            </a:extLst>
          </p:cNvPr>
          <p:cNvCxnSpPr>
            <a:cxnSpLocks/>
          </p:cNvCxnSpPr>
          <p:nvPr/>
        </p:nvCxnSpPr>
        <p:spPr>
          <a:xfrm>
            <a:off x="2400801" y="2992521"/>
            <a:ext cx="2037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A967EF9-7352-9FD4-210A-3E948A64E3CE}"/>
              </a:ext>
            </a:extLst>
          </p:cNvPr>
          <p:cNvCxnSpPr/>
          <p:nvPr/>
        </p:nvCxnSpPr>
        <p:spPr>
          <a:xfrm flipV="1">
            <a:off x="1848559" y="2630229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B1FF3E0-C37E-D14B-4032-390A94C2A55C}"/>
              </a:ext>
            </a:extLst>
          </p:cNvPr>
          <p:cNvCxnSpPr>
            <a:cxnSpLocks/>
          </p:cNvCxnSpPr>
          <p:nvPr/>
        </p:nvCxnSpPr>
        <p:spPr>
          <a:xfrm flipV="1">
            <a:off x="2956973" y="2642307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71C7B79-04EA-DE5E-00C4-2E3E56F96DE2}"/>
              </a:ext>
            </a:extLst>
          </p:cNvPr>
          <p:cNvCxnSpPr>
            <a:cxnSpLocks/>
          </p:cNvCxnSpPr>
          <p:nvPr/>
        </p:nvCxnSpPr>
        <p:spPr>
          <a:xfrm flipV="1">
            <a:off x="6456284" y="2639781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F3043E6-EAB2-A150-513D-C5CBFAC8B369}"/>
              </a:ext>
            </a:extLst>
          </p:cNvPr>
          <p:cNvCxnSpPr/>
          <p:nvPr/>
        </p:nvCxnSpPr>
        <p:spPr>
          <a:xfrm flipV="1">
            <a:off x="8611081" y="2642307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DBD45479-2AD8-8A33-0306-45CEB1446695}"/>
              </a:ext>
            </a:extLst>
          </p:cNvPr>
          <p:cNvCxnSpPr>
            <a:cxnSpLocks/>
          </p:cNvCxnSpPr>
          <p:nvPr/>
        </p:nvCxnSpPr>
        <p:spPr>
          <a:xfrm flipV="1">
            <a:off x="658281" y="2633307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BDBDAE-5DC0-E6B9-1B0C-9AADE30F6460}"/>
              </a:ext>
            </a:extLst>
          </p:cNvPr>
          <p:cNvCxnSpPr/>
          <p:nvPr/>
        </p:nvCxnSpPr>
        <p:spPr>
          <a:xfrm>
            <a:off x="81855" y="3585849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5D3553-EE82-8ABA-3693-03ABAEF030C0}"/>
              </a:ext>
            </a:extLst>
          </p:cNvPr>
          <p:cNvCxnSpPr/>
          <p:nvPr/>
        </p:nvCxnSpPr>
        <p:spPr>
          <a:xfrm>
            <a:off x="82680" y="415675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A1B6C9E-2A40-8542-DB2E-2574CCAC12DB}"/>
              </a:ext>
            </a:extLst>
          </p:cNvPr>
          <p:cNvCxnSpPr/>
          <p:nvPr/>
        </p:nvCxnSpPr>
        <p:spPr>
          <a:xfrm>
            <a:off x="80700" y="478081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CD794B6-00EC-1A08-3F17-63738887FDF7}"/>
              </a:ext>
            </a:extLst>
          </p:cNvPr>
          <p:cNvCxnSpPr/>
          <p:nvPr/>
        </p:nvCxnSpPr>
        <p:spPr>
          <a:xfrm>
            <a:off x="73393" y="297196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19EAE19-84EE-6123-BBEE-C732B5812879}"/>
              </a:ext>
            </a:extLst>
          </p:cNvPr>
          <p:cNvCxnSpPr/>
          <p:nvPr/>
        </p:nvCxnSpPr>
        <p:spPr>
          <a:xfrm>
            <a:off x="83989" y="537867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98A3987-0CE2-7179-BDDF-7A823B796227}"/>
              </a:ext>
            </a:extLst>
          </p:cNvPr>
          <p:cNvCxnSpPr/>
          <p:nvPr/>
        </p:nvCxnSpPr>
        <p:spPr>
          <a:xfrm>
            <a:off x="91851" y="5929602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6997F620-DD19-8193-8840-B9D622F76082}"/>
              </a:ext>
            </a:extLst>
          </p:cNvPr>
          <p:cNvSpPr/>
          <p:nvPr/>
        </p:nvSpPr>
        <p:spPr>
          <a:xfrm>
            <a:off x="125505" y="3302005"/>
            <a:ext cx="108136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Collegiate High School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Kimberly Ross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059C6AD-35BB-B555-5B1D-4090BFCBAB65}"/>
              </a:ext>
            </a:extLst>
          </p:cNvPr>
          <p:cNvSpPr/>
          <p:nvPr/>
        </p:nvSpPr>
        <p:spPr>
          <a:xfrm>
            <a:off x="120944" y="2713788"/>
            <a:ext cx="110270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Tanya Ingram</a:t>
            </a:r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C1407F3-814C-4852-B0FC-956D54611B0E}"/>
              </a:ext>
            </a:extLst>
          </p:cNvPr>
          <p:cNvCxnSpPr>
            <a:cxnSpLocks/>
          </p:cNvCxnSpPr>
          <p:nvPr/>
        </p:nvCxnSpPr>
        <p:spPr>
          <a:xfrm flipV="1">
            <a:off x="4150609" y="1103672"/>
            <a:ext cx="0" cy="17760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972810" y="16922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216" y="487700"/>
            <a:ext cx="12554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Affairs</a:t>
            </a: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0"/>
          </p:nvPr>
        </p:nvSpPr>
        <p:spPr>
          <a:xfrm>
            <a:off x="7884415" y="6092933"/>
            <a:ext cx="859712" cy="370396"/>
          </a:xfrm>
        </p:spPr>
        <p:txBody>
          <a:bodyPr/>
          <a:lstStyle/>
          <a:p>
            <a:fld id="{335094C1-CF42-4C16-A39D-C2B141E2F608}" type="datetime1">
              <a:rPr lang="en-US" smtClean="0"/>
              <a:t>5/19/2025</a:t>
            </a:fld>
            <a:endParaRPr lang="en-US"/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03DA7DCA-92DF-17E5-7BBC-52B6F4FD0EED}"/>
              </a:ext>
            </a:extLst>
          </p:cNvPr>
          <p:cNvCxnSpPr/>
          <p:nvPr/>
        </p:nvCxnSpPr>
        <p:spPr>
          <a:xfrm>
            <a:off x="4897410" y="2180254"/>
            <a:ext cx="527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C904EA7-3313-6855-495C-3F7414806560}"/>
              </a:ext>
            </a:extLst>
          </p:cNvPr>
          <p:cNvSpPr/>
          <p:nvPr/>
        </p:nvSpPr>
        <p:spPr>
          <a:xfrm>
            <a:off x="5170672" y="1901503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Rachel Griffitts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73C0FE-EFEA-38BC-37A1-CFFA225660F7}"/>
              </a:ext>
            </a:extLst>
          </p:cNvPr>
          <p:cNvSpPr/>
          <p:nvPr/>
        </p:nvSpPr>
        <p:spPr>
          <a:xfrm>
            <a:off x="3318728" y="808550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Executive Vice President –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Division of Academic and Student 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Helen Brewer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C8362A6-0C84-E8EE-C4C4-8C04E5894630}"/>
              </a:ext>
            </a:extLst>
          </p:cNvPr>
          <p:cNvCxnSpPr>
            <a:cxnSpLocks/>
          </p:cNvCxnSpPr>
          <p:nvPr/>
        </p:nvCxnSpPr>
        <p:spPr>
          <a:xfrm>
            <a:off x="1283275" y="3622015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5488C9-EE32-41CF-3B99-703AB2B84A84}"/>
              </a:ext>
            </a:extLst>
          </p:cNvPr>
          <p:cNvCxnSpPr>
            <a:cxnSpLocks/>
          </p:cNvCxnSpPr>
          <p:nvPr/>
        </p:nvCxnSpPr>
        <p:spPr>
          <a:xfrm>
            <a:off x="1290450" y="4261541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B560536-F347-FAA2-4484-F8F661CB6FBC}"/>
              </a:ext>
            </a:extLst>
          </p:cNvPr>
          <p:cNvCxnSpPr>
            <a:cxnSpLocks/>
          </p:cNvCxnSpPr>
          <p:nvPr/>
        </p:nvCxnSpPr>
        <p:spPr>
          <a:xfrm>
            <a:off x="1294820" y="4880071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4D84C13-705B-C563-0E7F-0487D37B4123}"/>
              </a:ext>
            </a:extLst>
          </p:cNvPr>
          <p:cNvCxnSpPr>
            <a:cxnSpLocks/>
          </p:cNvCxnSpPr>
          <p:nvPr/>
        </p:nvCxnSpPr>
        <p:spPr>
          <a:xfrm>
            <a:off x="1267439" y="2971257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1433C33-8929-CA2C-384A-F4660842AE4D}"/>
              </a:ext>
            </a:extLst>
          </p:cNvPr>
          <p:cNvCxnSpPr>
            <a:cxnSpLocks/>
          </p:cNvCxnSpPr>
          <p:nvPr/>
        </p:nvCxnSpPr>
        <p:spPr>
          <a:xfrm>
            <a:off x="1292783" y="5487409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DFB842D4-0638-9D61-5791-47ACA2B4D9CB}"/>
              </a:ext>
            </a:extLst>
          </p:cNvPr>
          <p:cNvSpPr/>
          <p:nvPr/>
        </p:nvSpPr>
        <p:spPr>
          <a:xfrm>
            <a:off x="1314991" y="2713084"/>
            <a:ext cx="1031462" cy="5321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 of Student Services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Michelle Brezina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C067FE3-956B-1A6E-3A67-AF1D67C45AFD}"/>
              </a:ext>
            </a:extLst>
          </p:cNvPr>
          <p:cNvCxnSpPr>
            <a:cxnSpLocks/>
          </p:cNvCxnSpPr>
          <p:nvPr/>
        </p:nvCxnSpPr>
        <p:spPr>
          <a:xfrm>
            <a:off x="1293271" y="6141580"/>
            <a:ext cx="2067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14A25C62-6C8E-74EF-626B-791FA49D1230}"/>
              </a:ext>
            </a:extLst>
          </p:cNvPr>
          <p:cNvSpPr/>
          <p:nvPr/>
        </p:nvSpPr>
        <p:spPr>
          <a:xfrm>
            <a:off x="1326925" y="3338171"/>
            <a:ext cx="1015936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 Dean of Student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Deborah Fregia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E73BE63-DADF-4588-CD5D-5432018BE87A}"/>
              </a:ext>
            </a:extLst>
          </p:cNvPr>
          <p:cNvSpPr/>
          <p:nvPr/>
        </p:nvSpPr>
        <p:spPr>
          <a:xfrm>
            <a:off x="1339266" y="3968706"/>
            <a:ext cx="1011496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Advising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Alisha Lyon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0741E6C-7723-0DB8-C177-247F555A65D8}"/>
              </a:ext>
            </a:extLst>
          </p:cNvPr>
          <p:cNvSpPr/>
          <p:nvPr/>
        </p:nvSpPr>
        <p:spPr>
          <a:xfrm>
            <a:off x="1338076" y="4602288"/>
            <a:ext cx="101041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Career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Jeffrey English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DD100EF-EA64-AC3C-5ED7-660EEC43B8A2}"/>
              </a:ext>
            </a:extLst>
          </p:cNvPr>
          <p:cNvSpPr/>
          <p:nvPr/>
        </p:nvSpPr>
        <p:spPr>
          <a:xfrm>
            <a:off x="1338077" y="5840344"/>
            <a:ext cx="1005409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Support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Marcelo Angulo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3979CE2F-A79A-85AB-C50D-6900262579A9}"/>
              </a:ext>
            </a:extLst>
          </p:cNvPr>
          <p:cNvCxnSpPr>
            <a:cxnSpLocks/>
          </p:cNvCxnSpPr>
          <p:nvPr/>
        </p:nvCxnSpPr>
        <p:spPr>
          <a:xfrm>
            <a:off x="1267439" y="2971257"/>
            <a:ext cx="23011" cy="31703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Rectangle 95">
            <a:extLst>
              <a:ext uri="{FF2B5EF4-FFF2-40B4-BE49-F238E27FC236}">
                <a16:creationId xmlns:a16="http://schemas.microsoft.com/office/drawing/2014/main" id="{4A71D342-A987-A695-A0B1-67920694133B}"/>
              </a:ext>
            </a:extLst>
          </p:cNvPr>
          <p:cNvSpPr/>
          <p:nvPr/>
        </p:nvSpPr>
        <p:spPr>
          <a:xfrm>
            <a:off x="3323701" y="1833508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Vice President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prstClr val="black"/>
                </a:solidFill>
                <a:latin typeface="Century Gothic" panose="020B0502020202020204"/>
              </a:rPr>
              <a:t>Student 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algn="ctr"/>
            <a:r>
              <a:rPr lang="en-US" sz="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3F397BBF-B684-05DE-93C1-7AC5E192E3D9}"/>
              </a:ext>
            </a:extLst>
          </p:cNvPr>
          <p:cNvCxnSpPr>
            <a:stCxn id="4" idx="3"/>
          </p:cNvCxnSpPr>
          <p:nvPr/>
        </p:nvCxnSpPr>
        <p:spPr>
          <a:xfrm flipV="1">
            <a:off x="4989191" y="1132794"/>
            <a:ext cx="265859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B3BE02FE-8F93-45DB-9172-198C18F06E37}"/>
              </a:ext>
            </a:extLst>
          </p:cNvPr>
          <p:cNvCxnSpPr/>
          <p:nvPr/>
        </p:nvCxnSpPr>
        <p:spPr>
          <a:xfrm>
            <a:off x="5935952" y="1132794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F7C0BDCE-BC9C-4486-A3C1-767B4FB8C3E9}"/>
              </a:ext>
            </a:extLst>
          </p:cNvPr>
          <p:cNvCxnSpPr/>
          <p:nvPr/>
        </p:nvCxnSpPr>
        <p:spPr>
          <a:xfrm>
            <a:off x="7639433" y="1145245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AC36DB82-D152-39E7-DE29-2CCC88080BDB}"/>
              </a:ext>
            </a:extLst>
          </p:cNvPr>
          <p:cNvSpPr/>
          <p:nvPr/>
        </p:nvSpPr>
        <p:spPr>
          <a:xfrm>
            <a:off x="6891061" y="1235104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Leanne Downton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61FE48-D935-B154-5D59-F041C55C2D6E}"/>
              </a:ext>
            </a:extLst>
          </p:cNvPr>
          <p:cNvSpPr/>
          <p:nvPr/>
        </p:nvSpPr>
        <p:spPr>
          <a:xfrm>
            <a:off x="5179232" y="1213441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Instructional Operations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Mary Dehart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9BF3FA2-5A2C-FF2E-59E5-5E933DF68D51}"/>
              </a:ext>
            </a:extLst>
          </p:cNvPr>
          <p:cNvSpPr/>
          <p:nvPr/>
        </p:nvSpPr>
        <p:spPr>
          <a:xfrm>
            <a:off x="130208" y="3895670"/>
            <a:ext cx="1076613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Upward Bound (TRIO)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Priscilla Culver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2C1D6C5-D0FB-440F-DB8E-C042C0B86986}"/>
              </a:ext>
            </a:extLst>
          </p:cNvPr>
          <p:cNvCxnSpPr>
            <a:cxnSpLocks/>
          </p:cNvCxnSpPr>
          <p:nvPr/>
        </p:nvCxnSpPr>
        <p:spPr>
          <a:xfrm flipV="1">
            <a:off x="5322463" y="2642307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BB69283-A9A3-11B2-EEB2-9E06756B10B5}"/>
              </a:ext>
            </a:extLst>
          </p:cNvPr>
          <p:cNvCxnSpPr/>
          <p:nvPr/>
        </p:nvCxnSpPr>
        <p:spPr>
          <a:xfrm>
            <a:off x="87316" y="6513640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EE8DC483-15B2-1E45-A68C-02CFAA919FF3}"/>
              </a:ext>
            </a:extLst>
          </p:cNvPr>
          <p:cNvSpPr/>
          <p:nvPr/>
        </p:nvSpPr>
        <p:spPr>
          <a:xfrm>
            <a:off x="130209" y="6252920"/>
            <a:ext cx="108685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Resource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 Dilissio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A252444B-87B2-DFEA-F9CF-16D4536DB171}"/>
              </a:ext>
            </a:extLst>
          </p:cNvPr>
          <p:cNvSpPr/>
          <p:nvPr/>
        </p:nvSpPr>
        <p:spPr>
          <a:xfrm>
            <a:off x="134744" y="5668882"/>
            <a:ext cx="108685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Conduct Officer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Nicola Fish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870E8FD-38CD-A8F7-3520-6044F7C926C6}"/>
              </a:ext>
            </a:extLst>
          </p:cNvPr>
          <p:cNvSpPr/>
          <p:nvPr/>
        </p:nvSpPr>
        <p:spPr>
          <a:xfrm>
            <a:off x="136655" y="5087025"/>
            <a:ext cx="108685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Engagement and Activities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Fred Hodges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BDD0318-E9A3-6AF1-4D39-A81738FAD79A}"/>
              </a:ext>
            </a:extLst>
          </p:cNvPr>
          <p:cNvSpPr/>
          <p:nvPr/>
        </p:nvSpPr>
        <p:spPr>
          <a:xfrm>
            <a:off x="124328" y="4483108"/>
            <a:ext cx="1097361" cy="549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Instructional Support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Shani Johnson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AAE2833-62C1-D2BC-D4B8-9E64B639935D}"/>
              </a:ext>
            </a:extLst>
          </p:cNvPr>
          <p:cNvCxnSpPr/>
          <p:nvPr/>
        </p:nvCxnSpPr>
        <p:spPr>
          <a:xfrm>
            <a:off x="73393" y="2971257"/>
            <a:ext cx="13923" cy="35423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Rectangle 97">
            <a:extLst>
              <a:ext uri="{FF2B5EF4-FFF2-40B4-BE49-F238E27FC236}">
                <a16:creationId xmlns:a16="http://schemas.microsoft.com/office/drawing/2014/main" id="{E6A31F0E-0820-809B-4491-26FAB8B0D08C}"/>
              </a:ext>
            </a:extLst>
          </p:cNvPr>
          <p:cNvSpPr/>
          <p:nvPr/>
        </p:nvSpPr>
        <p:spPr>
          <a:xfrm>
            <a:off x="1338076" y="5221316"/>
            <a:ext cx="1005410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Veterans Officer/School Certifying Official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Laura Schneider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0AFE7C3-43ED-8EEA-D58E-6A3D692E2CD7}"/>
              </a:ext>
            </a:extLst>
          </p:cNvPr>
          <p:cNvCxnSpPr>
            <a:cxnSpLocks/>
          </p:cNvCxnSpPr>
          <p:nvPr/>
        </p:nvCxnSpPr>
        <p:spPr>
          <a:xfrm>
            <a:off x="2412035" y="3611760"/>
            <a:ext cx="2037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A89AEC-F74C-E0DB-4D8B-23576BB579D1}"/>
              </a:ext>
            </a:extLst>
          </p:cNvPr>
          <p:cNvCxnSpPr>
            <a:cxnSpLocks/>
          </p:cNvCxnSpPr>
          <p:nvPr/>
        </p:nvCxnSpPr>
        <p:spPr>
          <a:xfrm>
            <a:off x="2418176" y="4315398"/>
            <a:ext cx="2037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BA17A53-C3E8-D3DC-AC92-882EB52D0F06}"/>
              </a:ext>
            </a:extLst>
          </p:cNvPr>
          <p:cNvCxnSpPr>
            <a:cxnSpLocks/>
          </p:cNvCxnSpPr>
          <p:nvPr/>
        </p:nvCxnSpPr>
        <p:spPr>
          <a:xfrm>
            <a:off x="2416196" y="5079574"/>
            <a:ext cx="2037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425D3F0-8156-7F51-0B7B-AD7A8BE84B2E}"/>
              </a:ext>
            </a:extLst>
          </p:cNvPr>
          <p:cNvCxnSpPr>
            <a:cxnSpLocks/>
          </p:cNvCxnSpPr>
          <p:nvPr/>
        </p:nvCxnSpPr>
        <p:spPr>
          <a:xfrm>
            <a:off x="2424801" y="5656164"/>
            <a:ext cx="2037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B46675B3-AD44-D768-DC0F-52BC0CC1B911}"/>
              </a:ext>
            </a:extLst>
          </p:cNvPr>
          <p:cNvSpPr/>
          <p:nvPr/>
        </p:nvSpPr>
        <p:spPr>
          <a:xfrm>
            <a:off x="2450369" y="3327916"/>
            <a:ext cx="99672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Aid Officer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Ruthe Newman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A2F7980-AE39-9E14-7894-096D983F15B9}"/>
              </a:ext>
            </a:extLst>
          </p:cNvPr>
          <p:cNvSpPr/>
          <p:nvPr/>
        </p:nvSpPr>
        <p:spPr>
          <a:xfrm>
            <a:off x="2461520" y="5385782"/>
            <a:ext cx="100178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Scholarship Specialist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Isabelle Faust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12C3A71-2CD8-A1D6-A1C5-4F1A38ECF918}"/>
              </a:ext>
            </a:extLst>
          </p:cNvPr>
          <p:cNvSpPr/>
          <p:nvPr/>
        </p:nvSpPr>
        <p:spPr>
          <a:xfrm>
            <a:off x="2449193" y="4781865"/>
            <a:ext cx="1011470" cy="549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Aid Assistant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Kalie Garza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5431DE5-6BB9-5EC1-506A-3B11325ED5B5}"/>
              </a:ext>
            </a:extLst>
          </p:cNvPr>
          <p:cNvSpPr/>
          <p:nvPr/>
        </p:nvSpPr>
        <p:spPr>
          <a:xfrm>
            <a:off x="2455073" y="3921581"/>
            <a:ext cx="999869" cy="7943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Aid Generalists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Carmen Franco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Electra James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Veronica Munoz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Monica Wylie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0141B9F-AA42-93DA-9646-0953E05CD621}"/>
              </a:ext>
            </a:extLst>
          </p:cNvPr>
          <p:cNvSpPr/>
          <p:nvPr/>
        </p:nvSpPr>
        <p:spPr>
          <a:xfrm>
            <a:off x="2437305" y="2722622"/>
            <a:ext cx="1016396" cy="5314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Student Financial Services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Sandra Guzman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1BCAD0-C364-AA2A-1427-F828274412C7}"/>
              </a:ext>
            </a:extLst>
          </p:cNvPr>
          <p:cNvCxnSpPr>
            <a:cxnSpLocks/>
          </p:cNvCxnSpPr>
          <p:nvPr/>
        </p:nvCxnSpPr>
        <p:spPr>
          <a:xfrm>
            <a:off x="2405350" y="2997070"/>
            <a:ext cx="11234" cy="26636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8FA21ED-B1ED-25FD-6A61-F3167D5A209A}"/>
              </a:ext>
            </a:extLst>
          </p:cNvPr>
          <p:cNvCxnSpPr>
            <a:cxnSpLocks/>
          </p:cNvCxnSpPr>
          <p:nvPr/>
        </p:nvCxnSpPr>
        <p:spPr>
          <a:xfrm>
            <a:off x="3502466" y="3612429"/>
            <a:ext cx="2317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537E283-623F-18FF-743B-5A6DAB26D9BC}"/>
              </a:ext>
            </a:extLst>
          </p:cNvPr>
          <p:cNvCxnSpPr>
            <a:cxnSpLocks/>
          </p:cNvCxnSpPr>
          <p:nvPr/>
        </p:nvCxnSpPr>
        <p:spPr>
          <a:xfrm>
            <a:off x="3509641" y="4225375"/>
            <a:ext cx="2317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980D107-7973-00EC-E023-F362731FD3AD}"/>
              </a:ext>
            </a:extLst>
          </p:cNvPr>
          <p:cNvCxnSpPr>
            <a:cxnSpLocks/>
          </p:cNvCxnSpPr>
          <p:nvPr/>
        </p:nvCxnSpPr>
        <p:spPr>
          <a:xfrm>
            <a:off x="3514011" y="4843905"/>
            <a:ext cx="2317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8121D51-7CF5-24CF-8883-EE9F9D9DD397}"/>
              </a:ext>
            </a:extLst>
          </p:cNvPr>
          <p:cNvCxnSpPr>
            <a:cxnSpLocks/>
          </p:cNvCxnSpPr>
          <p:nvPr/>
        </p:nvCxnSpPr>
        <p:spPr>
          <a:xfrm>
            <a:off x="3509641" y="3007486"/>
            <a:ext cx="2317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F3A2A745-6726-5C48-1F95-E0F460E94E67}"/>
              </a:ext>
            </a:extLst>
          </p:cNvPr>
          <p:cNvSpPr/>
          <p:nvPr/>
        </p:nvSpPr>
        <p:spPr>
          <a:xfrm>
            <a:off x="3558457" y="3932540"/>
            <a:ext cx="1132863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Admissions/Records Generalists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 Presnall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Deanna Uresti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475E23D-1000-7487-A02B-8D2CBC89C7AB}"/>
              </a:ext>
            </a:extLst>
          </p:cNvPr>
          <p:cNvSpPr/>
          <p:nvPr/>
        </p:nvSpPr>
        <p:spPr>
          <a:xfrm>
            <a:off x="3557266" y="4544858"/>
            <a:ext cx="1126879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Help Center Specialist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Daisy Montgomery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1F349234-12CE-6DEE-DEDB-12CC48838E05}"/>
              </a:ext>
            </a:extLst>
          </p:cNvPr>
          <p:cNvCxnSpPr>
            <a:cxnSpLocks/>
          </p:cNvCxnSpPr>
          <p:nvPr/>
        </p:nvCxnSpPr>
        <p:spPr>
          <a:xfrm>
            <a:off x="3502466" y="3007486"/>
            <a:ext cx="7175" cy="18364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5912687A-C853-3FD4-90B8-162EE6ED2266}"/>
              </a:ext>
            </a:extLst>
          </p:cNvPr>
          <p:cNvSpPr/>
          <p:nvPr/>
        </p:nvSpPr>
        <p:spPr>
          <a:xfrm>
            <a:off x="3546115" y="3328585"/>
            <a:ext cx="113876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Admissions/Records Lead Generalist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Brian Blackwell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7835B10D-D574-2536-1130-7FC3AD1463A4}"/>
              </a:ext>
            </a:extLst>
          </p:cNvPr>
          <p:cNvCxnSpPr>
            <a:cxnSpLocks/>
          </p:cNvCxnSpPr>
          <p:nvPr/>
        </p:nvCxnSpPr>
        <p:spPr>
          <a:xfrm>
            <a:off x="4749109" y="3620751"/>
            <a:ext cx="205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1033F83-595D-1695-5600-30C73E542C6A}"/>
              </a:ext>
            </a:extLst>
          </p:cNvPr>
          <p:cNvCxnSpPr>
            <a:cxnSpLocks/>
          </p:cNvCxnSpPr>
          <p:nvPr/>
        </p:nvCxnSpPr>
        <p:spPr>
          <a:xfrm>
            <a:off x="4753479" y="4187663"/>
            <a:ext cx="205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EE55C136-CF50-593C-75BA-6A96575DF689}"/>
              </a:ext>
            </a:extLst>
          </p:cNvPr>
          <p:cNvSpPr/>
          <p:nvPr/>
        </p:nvSpPr>
        <p:spPr>
          <a:xfrm>
            <a:off x="4797926" y="3327916"/>
            <a:ext cx="1002775" cy="5055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Sarah Plain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2F8F0062-7028-28C2-5FD1-6FEF97480FAF}"/>
              </a:ext>
            </a:extLst>
          </p:cNvPr>
          <p:cNvCxnSpPr>
            <a:cxnSpLocks/>
          </p:cNvCxnSpPr>
          <p:nvPr/>
        </p:nvCxnSpPr>
        <p:spPr>
          <a:xfrm>
            <a:off x="4749109" y="3007486"/>
            <a:ext cx="2051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0D2DA77C-5D78-5D23-BFEC-1B048E9F6D04}"/>
              </a:ext>
            </a:extLst>
          </p:cNvPr>
          <p:cNvCxnSpPr>
            <a:cxnSpLocks/>
          </p:cNvCxnSpPr>
          <p:nvPr/>
        </p:nvCxnSpPr>
        <p:spPr>
          <a:xfrm>
            <a:off x="5852489" y="2984328"/>
            <a:ext cx="205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771E0C07-B1E2-EB7C-4C47-85A9362A0BF6}"/>
              </a:ext>
            </a:extLst>
          </p:cNvPr>
          <p:cNvSpPr/>
          <p:nvPr/>
        </p:nvSpPr>
        <p:spPr>
          <a:xfrm>
            <a:off x="4796734" y="3910738"/>
            <a:ext cx="100277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Examiner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Yvonne Nava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50B3DD23-B972-A28A-DB3D-1AF01090101E}"/>
              </a:ext>
            </a:extLst>
          </p:cNvPr>
          <p:cNvCxnSpPr>
            <a:cxnSpLocks/>
          </p:cNvCxnSpPr>
          <p:nvPr/>
        </p:nvCxnSpPr>
        <p:spPr>
          <a:xfrm>
            <a:off x="4749109" y="3007486"/>
            <a:ext cx="0" cy="11801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4973861F-3547-F209-7C6F-273EE048919A}"/>
              </a:ext>
            </a:extLst>
          </p:cNvPr>
          <p:cNvSpPr/>
          <p:nvPr/>
        </p:nvSpPr>
        <p:spPr>
          <a:xfrm>
            <a:off x="4797925" y="2722622"/>
            <a:ext cx="100277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Testing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Theresa Jones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BAF65983-FB40-618C-EA33-D6241D91AB70}"/>
              </a:ext>
            </a:extLst>
          </p:cNvPr>
          <p:cNvCxnSpPr>
            <a:cxnSpLocks/>
          </p:cNvCxnSpPr>
          <p:nvPr/>
        </p:nvCxnSpPr>
        <p:spPr>
          <a:xfrm>
            <a:off x="5850546" y="3703836"/>
            <a:ext cx="205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3764CC72-A92B-932F-83DA-2492233C7C41}"/>
              </a:ext>
            </a:extLst>
          </p:cNvPr>
          <p:cNvSpPr/>
          <p:nvPr/>
        </p:nvSpPr>
        <p:spPr>
          <a:xfrm>
            <a:off x="5901182" y="3313486"/>
            <a:ext cx="1007022" cy="7943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Enrollment Coaches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 Alexander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 Gonzalez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Lindsey Souris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70B526D-215B-A54C-1656-3A6EC1630775}"/>
              </a:ext>
            </a:extLst>
          </p:cNvPr>
          <p:cNvSpPr/>
          <p:nvPr/>
        </p:nvSpPr>
        <p:spPr>
          <a:xfrm>
            <a:off x="5901182" y="2714212"/>
            <a:ext cx="100277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Dual Credit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Anne Dickens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6A216AE-6295-049E-2729-9E68B53B3E1F}"/>
              </a:ext>
            </a:extLst>
          </p:cNvPr>
          <p:cNvCxnSpPr>
            <a:cxnSpLocks/>
          </p:cNvCxnSpPr>
          <p:nvPr/>
        </p:nvCxnSpPr>
        <p:spPr>
          <a:xfrm>
            <a:off x="5852489" y="2979946"/>
            <a:ext cx="0" cy="7185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13E465B3-FBE7-DFF5-3600-050D8E37E181}"/>
              </a:ext>
            </a:extLst>
          </p:cNvPr>
          <p:cNvCxnSpPr>
            <a:cxnSpLocks/>
          </p:cNvCxnSpPr>
          <p:nvPr/>
        </p:nvCxnSpPr>
        <p:spPr>
          <a:xfrm>
            <a:off x="658281" y="2637053"/>
            <a:ext cx="7952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9238D96-AF56-B812-378A-AC0ACF2C1BE4}"/>
              </a:ext>
            </a:extLst>
          </p:cNvPr>
          <p:cNvCxnSpPr/>
          <p:nvPr/>
        </p:nvCxnSpPr>
        <p:spPr>
          <a:xfrm flipV="1">
            <a:off x="7562973" y="2639172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734CB3DD-6FA6-A54E-70FB-2AF81D5A9F83}"/>
              </a:ext>
            </a:extLst>
          </p:cNvPr>
          <p:cNvSpPr/>
          <p:nvPr/>
        </p:nvSpPr>
        <p:spPr>
          <a:xfrm>
            <a:off x="7021586" y="2705522"/>
            <a:ext cx="1042318" cy="5397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Enrollment Management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  <a:endParaRPr lang="en-US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87F57B0-F2BA-061C-E8B3-CF6C074B6E5E}"/>
              </a:ext>
            </a:extLst>
          </p:cNvPr>
          <p:cNvSpPr/>
          <p:nvPr/>
        </p:nvSpPr>
        <p:spPr>
          <a:xfrm>
            <a:off x="8150558" y="2713084"/>
            <a:ext cx="898856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League City Director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AEA9E84-C383-76F4-F331-CCE11FE7DA4E}"/>
              </a:ext>
            </a:extLst>
          </p:cNvPr>
          <p:cNvSpPr/>
          <p:nvPr/>
        </p:nvSpPr>
        <p:spPr>
          <a:xfrm>
            <a:off x="3546116" y="2722622"/>
            <a:ext cx="1138765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Admissions/Records and Registrar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Tomas Garcia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030BB86-5DD5-95CD-E550-B9EEF5C5896D}"/>
              </a:ext>
            </a:extLst>
          </p:cNvPr>
          <p:cNvCxnSpPr>
            <a:cxnSpLocks/>
          </p:cNvCxnSpPr>
          <p:nvPr/>
        </p:nvCxnSpPr>
        <p:spPr>
          <a:xfrm>
            <a:off x="6969432" y="4387111"/>
            <a:ext cx="2138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F229FE3-9E94-F6E1-0D1B-CD25D2B2EA9B}"/>
              </a:ext>
            </a:extLst>
          </p:cNvPr>
          <p:cNvCxnSpPr>
            <a:cxnSpLocks/>
          </p:cNvCxnSpPr>
          <p:nvPr/>
        </p:nvCxnSpPr>
        <p:spPr>
          <a:xfrm>
            <a:off x="6967081" y="3608953"/>
            <a:ext cx="2138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D6BECD7E-588D-8CC2-E570-9CC70ED246A3}"/>
              </a:ext>
            </a:extLst>
          </p:cNvPr>
          <p:cNvCxnSpPr>
            <a:cxnSpLocks/>
          </p:cNvCxnSpPr>
          <p:nvPr/>
        </p:nvCxnSpPr>
        <p:spPr>
          <a:xfrm>
            <a:off x="6968205" y="2966910"/>
            <a:ext cx="0" cy="14098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69E6826F-9D6A-326C-8244-46CD0F13AAD4}"/>
              </a:ext>
            </a:extLst>
          </p:cNvPr>
          <p:cNvSpPr/>
          <p:nvPr/>
        </p:nvSpPr>
        <p:spPr>
          <a:xfrm>
            <a:off x="7007501" y="4051972"/>
            <a:ext cx="1050519" cy="6639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Enrollment Coaches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Elizabeth Gross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Candace Holmes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Christy Rushing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E6F7D76-3CBD-D045-0FAC-AF3C5D5BB4F8}"/>
              </a:ext>
            </a:extLst>
          </p:cNvPr>
          <p:cNvSpPr/>
          <p:nvPr/>
        </p:nvSpPr>
        <p:spPr>
          <a:xfrm>
            <a:off x="7007502" y="3324088"/>
            <a:ext cx="1050519" cy="6446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Outreach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Eloisa Perez-Lozano</a:t>
            </a:r>
          </a:p>
        </p:txBody>
      </p:sp>
    </p:spTree>
    <p:extLst>
      <p:ext uri="{BB962C8B-B14F-4D97-AF65-F5344CB8AC3E}">
        <p14:creationId xmlns:p14="http://schemas.microsoft.com/office/powerpoint/2010/main" val="316384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19519F5-6A0A-C7C5-8FB5-F18744686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9DDF48F-5324-2225-7A91-CFB677FA1F9D}"/>
              </a:ext>
            </a:extLst>
          </p:cNvPr>
          <p:cNvCxnSpPr>
            <a:cxnSpLocks/>
          </p:cNvCxnSpPr>
          <p:nvPr/>
        </p:nvCxnSpPr>
        <p:spPr>
          <a:xfrm>
            <a:off x="4072594" y="2255460"/>
            <a:ext cx="0" cy="7979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B8B3144F-AC38-6C17-0548-D5DE3B1C2637}"/>
              </a:ext>
            </a:extLst>
          </p:cNvPr>
          <p:cNvCxnSpPr/>
          <p:nvPr/>
        </p:nvCxnSpPr>
        <p:spPr>
          <a:xfrm flipV="1">
            <a:off x="2123776" y="3053401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92FE59-0B82-7C02-3BD7-704FBA112DE0}"/>
              </a:ext>
            </a:extLst>
          </p:cNvPr>
          <p:cNvCxnSpPr/>
          <p:nvPr/>
        </p:nvCxnSpPr>
        <p:spPr>
          <a:xfrm>
            <a:off x="1544281" y="4075355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3520957-4137-399E-9278-4D3F3DD3135B}"/>
              </a:ext>
            </a:extLst>
          </p:cNvPr>
          <p:cNvCxnSpPr/>
          <p:nvPr/>
        </p:nvCxnSpPr>
        <p:spPr>
          <a:xfrm>
            <a:off x="1551531" y="468313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73A7CCE-5E4C-BCDA-40B6-C4A2FCBAFDF3}"/>
              </a:ext>
            </a:extLst>
          </p:cNvPr>
          <p:cNvCxnSpPr/>
          <p:nvPr/>
        </p:nvCxnSpPr>
        <p:spPr>
          <a:xfrm>
            <a:off x="1558233" y="5314361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51E7263-5365-3864-441B-7448BC075CD1}"/>
              </a:ext>
            </a:extLst>
          </p:cNvPr>
          <p:cNvCxnSpPr/>
          <p:nvPr/>
        </p:nvCxnSpPr>
        <p:spPr>
          <a:xfrm>
            <a:off x="1543552" y="3424597"/>
            <a:ext cx="2190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16CCCA0F-4668-9878-7684-1D4AE50864F1}"/>
              </a:ext>
            </a:extLst>
          </p:cNvPr>
          <p:cNvSpPr/>
          <p:nvPr/>
        </p:nvSpPr>
        <p:spPr>
          <a:xfrm>
            <a:off x="1590372" y="5074100"/>
            <a:ext cx="1085133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Allied Health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Jordan Patterson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FEBE040-CD62-8CA0-70DB-11E2593BD592}"/>
              </a:ext>
            </a:extLst>
          </p:cNvPr>
          <p:cNvCxnSpPr/>
          <p:nvPr/>
        </p:nvCxnSpPr>
        <p:spPr>
          <a:xfrm>
            <a:off x="950508" y="187071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6BE2F3C3-3A3D-A49C-A2F6-6593B08D627D}"/>
              </a:ext>
            </a:extLst>
          </p:cNvPr>
          <p:cNvSpPr txBox="1"/>
          <p:nvPr/>
        </p:nvSpPr>
        <p:spPr>
          <a:xfrm>
            <a:off x="1216" y="644462"/>
            <a:ext cx="3227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Division of Academic and Student Affairs</a:t>
            </a: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(DASA)</a:t>
            </a:r>
          </a:p>
        </p:txBody>
      </p:sp>
      <p:sp>
        <p:nvSpPr>
          <p:cNvPr id="32" name="Date Placeholder 31">
            <a:extLst>
              <a:ext uri="{FF2B5EF4-FFF2-40B4-BE49-F238E27FC236}">
                <a16:creationId xmlns:a16="http://schemas.microsoft.com/office/drawing/2014/main" id="{BEF3E702-90DF-59D9-33BF-E09EF3D2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094C1-CF42-4C16-A39D-C2B141E2F608}" type="datetime1">
              <a:rPr lang="en-US" smtClean="0"/>
              <a:t>5/19/2025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54B6661-99D3-151D-5E46-27A1E46CCD9C}"/>
              </a:ext>
            </a:extLst>
          </p:cNvPr>
          <p:cNvSpPr/>
          <p:nvPr/>
        </p:nvSpPr>
        <p:spPr>
          <a:xfrm>
            <a:off x="3228381" y="1850238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Executive Vice President –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Division of Academic and Student 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Helen Brewer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F8ABB2D9-903F-177C-8624-DE7E7238AA1C}"/>
              </a:ext>
            </a:extLst>
          </p:cNvPr>
          <p:cNvCxnSpPr>
            <a:stCxn id="4" idx="3"/>
          </p:cNvCxnSpPr>
          <p:nvPr/>
        </p:nvCxnSpPr>
        <p:spPr>
          <a:xfrm flipV="1">
            <a:off x="4898844" y="2174482"/>
            <a:ext cx="265859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167E2816-EC65-9F19-EBDC-3932576A8DC7}"/>
              </a:ext>
            </a:extLst>
          </p:cNvPr>
          <p:cNvCxnSpPr/>
          <p:nvPr/>
        </p:nvCxnSpPr>
        <p:spPr>
          <a:xfrm>
            <a:off x="5845605" y="2174482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157A940D-C02E-3D7A-AE79-22C4D53D8D8E}"/>
              </a:ext>
            </a:extLst>
          </p:cNvPr>
          <p:cNvCxnSpPr/>
          <p:nvPr/>
        </p:nvCxnSpPr>
        <p:spPr>
          <a:xfrm>
            <a:off x="7549086" y="2186933"/>
            <a:ext cx="12013" cy="3633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D58BE481-AB11-BA72-F9C0-AC54D063CA3F}"/>
              </a:ext>
            </a:extLst>
          </p:cNvPr>
          <p:cNvSpPr/>
          <p:nvPr/>
        </p:nvSpPr>
        <p:spPr>
          <a:xfrm>
            <a:off x="6800714" y="2256429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Administrative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Leanne Downton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5B4F12-999A-00D0-9841-5C5ED47920A0}"/>
              </a:ext>
            </a:extLst>
          </p:cNvPr>
          <p:cNvSpPr/>
          <p:nvPr/>
        </p:nvSpPr>
        <p:spPr>
          <a:xfrm>
            <a:off x="5088885" y="2255129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Instructional Operations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Mary Dehart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A66968-7514-284A-965C-AB6B97BA5EE0}"/>
              </a:ext>
            </a:extLst>
          </p:cNvPr>
          <p:cNvSpPr/>
          <p:nvPr/>
        </p:nvSpPr>
        <p:spPr>
          <a:xfrm>
            <a:off x="1582479" y="4440850"/>
            <a:ext cx="1093024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Manager,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Workforce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07731DE-AEDA-21A9-A471-2303F9B5FF29}"/>
              </a:ext>
            </a:extLst>
          </p:cNvPr>
          <p:cNvCxnSpPr>
            <a:cxnSpLocks/>
          </p:cNvCxnSpPr>
          <p:nvPr/>
        </p:nvCxnSpPr>
        <p:spPr>
          <a:xfrm>
            <a:off x="2813315" y="4203002"/>
            <a:ext cx="2336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AF26CD0-0922-BE51-0478-5E39BC13E847}"/>
              </a:ext>
            </a:extLst>
          </p:cNvPr>
          <p:cNvCxnSpPr>
            <a:cxnSpLocks/>
          </p:cNvCxnSpPr>
          <p:nvPr/>
        </p:nvCxnSpPr>
        <p:spPr>
          <a:xfrm>
            <a:off x="2808167" y="4876533"/>
            <a:ext cx="2336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8F5602B-8707-E966-3DD1-C3D17F036B3F}"/>
              </a:ext>
            </a:extLst>
          </p:cNvPr>
          <p:cNvSpPr/>
          <p:nvPr/>
        </p:nvSpPr>
        <p:spPr>
          <a:xfrm>
            <a:off x="2855696" y="4615448"/>
            <a:ext cx="114285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Specialist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Stephanie </a:t>
            </a:r>
            <a:r>
              <a:rPr lang="en-US" sz="800" b="1" i="0" dirty="0">
                <a:solidFill>
                  <a:srgbClr val="404040"/>
                </a:solidFill>
                <a:effectLst/>
                <a:latin typeface="Roboto" panose="02000000000000000000" pitchFamily="2" charset="0"/>
              </a:rPr>
              <a:t>Dilissio</a:t>
            </a:r>
            <a:endParaRPr lang="en-US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ED8DF4C-8217-5D8E-BAE1-7EB74C8771E3}"/>
              </a:ext>
            </a:extLst>
          </p:cNvPr>
          <p:cNvSpPr/>
          <p:nvPr/>
        </p:nvSpPr>
        <p:spPr>
          <a:xfrm>
            <a:off x="1573739" y="3166424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Director of Continuing Education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3FDBB8-93DB-7648-FE64-1CC1A6D3BCD3}"/>
              </a:ext>
            </a:extLst>
          </p:cNvPr>
          <p:cNvSpPr/>
          <p:nvPr/>
        </p:nvSpPr>
        <p:spPr>
          <a:xfrm>
            <a:off x="2856964" y="3890583"/>
            <a:ext cx="1147875" cy="6484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Research Analysts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Kenyatha Loftis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Mariela Gutierrez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8B464E9-F49A-E95E-0FDB-3436BE535EF0}"/>
              </a:ext>
            </a:extLst>
          </p:cNvPr>
          <p:cNvCxnSpPr/>
          <p:nvPr/>
        </p:nvCxnSpPr>
        <p:spPr>
          <a:xfrm>
            <a:off x="2800682" y="3489963"/>
            <a:ext cx="0" cy="13865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D1A85E6E-02CA-0EE4-96D5-C606472EB6AF}"/>
              </a:ext>
            </a:extLst>
          </p:cNvPr>
          <p:cNvSpPr/>
          <p:nvPr/>
        </p:nvSpPr>
        <p:spPr>
          <a:xfrm>
            <a:off x="1577038" y="3802316"/>
            <a:ext cx="1098468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Manager,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Lifelong Learning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Lisa Renfroe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3BD4B87-ED31-AD24-EA18-BBE7B51E1B1F}"/>
              </a:ext>
            </a:extLst>
          </p:cNvPr>
          <p:cNvCxnSpPr/>
          <p:nvPr/>
        </p:nvCxnSpPr>
        <p:spPr>
          <a:xfrm flipH="1" flipV="1">
            <a:off x="1543552" y="3424597"/>
            <a:ext cx="7979" cy="18897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E8C7BED-4CDF-9C08-EEC1-3E5025056120}"/>
              </a:ext>
            </a:extLst>
          </p:cNvPr>
          <p:cNvCxnSpPr/>
          <p:nvPr/>
        </p:nvCxnSpPr>
        <p:spPr>
          <a:xfrm>
            <a:off x="2123776" y="3053401"/>
            <a:ext cx="38014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E84056-2391-3E77-FBE3-64863EF6F537}"/>
              </a:ext>
            </a:extLst>
          </p:cNvPr>
          <p:cNvCxnSpPr>
            <a:cxnSpLocks/>
          </p:cNvCxnSpPr>
          <p:nvPr/>
        </p:nvCxnSpPr>
        <p:spPr>
          <a:xfrm>
            <a:off x="2800682" y="3491908"/>
            <a:ext cx="2336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911335E-43BC-13D3-C2A1-464D556FADD4}"/>
              </a:ext>
            </a:extLst>
          </p:cNvPr>
          <p:cNvCxnSpPr/>
          <p:nvPr/>
        </p:nvCxnSpPr>
        <p:spPr>
          <a:xfrm flipV="1">
            <a:off x="4686256" y="3053401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A09351-8419-8856-3F85-3CFE95CD9E40}"/>
              </a:ext>
            </a:extLst>
          </p:cNvPr>
          <p:cNvCxnSpPr/>
          <p:nvPr/>
        </p:nvCxnSpPr>
        <p:spPr>
          <a:xfrm flipV="1">
            <a:off x="5925242" y="3053401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44AC4FE-03BD-9B4B-15A9-7DE5629EE562}"/>
              </a:ext>
            </a:extLst>
          </p:cNvPr>
          <p:cNvCxnSpPr/>
          <p:nvPr/>
        </p:nvCxnSpPr>
        <p:spPr>
          <a:xfrm flipV="1">
            <a:off x="3426707" y="3057850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E1054D0C-7616-BD8C-CBAE-E59FCF726D01}"/>
              </a:ext>
            </a:extLst>
          </p:cNvPr>
          <p:cNvSpPr/>
          <p:nvPr/>
        </p:nvSpPr>
        <p:spPr>
          <a:xfrm>
            <a:off x="2856965" y="3165719"/>
            <a:ext cx="1147876" cy="6484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Planning, Effectiveness, Assessment and Research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Blanca Bauer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8C9DB6A-3B21-6B87-FA8A-2E5FE22CA439}"/>
              </a:ext>
            </a:extLst>
          </p:cNvPr>
          <p:cNvSpPr/>
          <p:nvPr/>
        </p:nvSpPr>
        <p:spPr>
          <a:xfrm>
            <a:off x="4142650" y="3167374"/>
            <a:ext cx="1092781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Quality Enhancement Plan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Kelley Waters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DD319C8-F694-E650-1B8E-61535D2BBC02}"/>
              </a:ext>
            </a:extLst>
          </p:cNvPr>
          <p:cNvSpPr/>
          <p:nvPr/>
        </p:nvSpPr>
        <p:spPr>
          <a:xfrm>
            <a:off x="5368900" y="3158862"/>
            <a:ext cx="1076332" cy="53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of Gulf Coast Safety Institute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Kermit Harris</a:t>
            </a:r>
          </a:p>
        </p:txBody>
      </p:sp>
    </p:spTree>
    <p:extLst>
      <p:ext uri="{BB962C8B-B14F-4D97-AF65-F5344CB8AC3E}">
        <p14:creationId xmlns:p14="http://schemas.microsoft.com/office/powerpoint/2010/main" val="2475742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166B575-7D60-415E-1C61-A6BFAF3996EF}"/>
              </a:ext>
            </a:extLst>
          </p:cNvPr>
          <p:cNvCxnSpPr>
            <a:stCxn id="90" idx="2"/>
          </p:cNvCxnSpPr>
          <p:nvPr/>
        </p:nvCxnSpPr>
        <p:spPr>
          <a:xfrm>
            <a:off x="1469562" y="5145464"/>
            <a:ext cx="12057" cy="1181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730C374-2C97-272A-0D91-9284E01E3513}"/>
              </a:ext>
            </a:extLst>
          </p:cNvPr>
          <p:cNvCxnSpPr>
            <a:cxnSpLocks/>
          </p:cNvCxnSpPr>
          <p:nvPr/>
        </p:nvCxnSpPr>
        <p:spPr>
          <a:xfrm>
            <a:off x="2994210" y="2917400"/>
            <a:ext cx="0" cy="22816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DA8AEC29-9C2E-6006-064D-01C57BB7831F}"/>
              </a:ext>
            </a:extLst>
          </p:cNvPr>
          <p:cNvCxnSpPr/>
          <p:nvPr/>
        </p:nvCxnSpPr>
        <p:spPr>
          <a:xfrm flipV="1">
            <a:off x="7620667" y="2087775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40441EE9-0AA8-0F03-840C-72A7B2A88C76}"/>
              </a:ext>
            </a:extLst>
          </p:cNvPr>
          <p:cNvCxnSpPr/>
          <p:nvPr/>
        </p:nvCxnSpPr>
        <p:spPr>
          <a:xfrm>
            <a:off x="5407372" y="641370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9D798AD-C535-0513-DBFF-709C3230263C}"/>
              </a:ext>
            </a:extLst>
          </p:cNvPr>
          <p:cNvCxnSpPr/>
          <p:nvPr/>
        </p:nvCxnSpPr>
        <p:spPr>
          <a:xfrm>
            <a:off x="5386107" y="5868797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4802E80-B67A-2D80-49C9-452BA55BF6F6}"/>
              </a:ext>
            </a:extLst>
          </p:cNvPr>
          <p:cNvCxnSpPr/>
          <p:nvPr/>
        </p:nvCxnSpPr>
        <p:spPr>
          <a:xfrm>
            <a:off x="5393654" y="5311296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67196EE-401E-933C-28EA-2D535D290F24}"/>
              </a:ext>
            </a:extLst>
          </p:cNvPr>
          <p:cNvCxnSpPr/>
          <p:nvPr/>
        </p:nvCxnSpPr>
        <p:spPr>
          <a:xfrm>
            <a:off x="727592" y="2520912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3CD1D5-7C25-3F73-9C28-52B6D45FD261}"/>
              </a:ext>
            </a:extLst>
          </p:cNvPr>
          <p:cNvCxnSpPr/>
          <p:nvPr/>
        </p:nvCxnSpPr>
        <p:spPr>
          <a:xfrm>
            <a:off x="3824745" y="493127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0D53EFA-242C-57E0-EC88-A840336C74D3}"/>
              </a:ext>
            </a:extLst>
          </p:cNvPr>
          <p:cNvCxnSpPr/>
          <p:nvPr/>
        </p:nvCxnSpPr>
        <p:spPr>
          <a:xfrm>
            <a:off x="3824859" y="252413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330677" y="1444906"/>
            <a:ext cx="527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579420" y="1696907"/>
            <a:ext cx="0" cy="7375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756968" y="1098160"/>
            <a:ext cx="1670463" cy="64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Vice President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for Fiscal Affairs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Dr. David Wesse</a:t>
            </a:r>
          </a:p>
        </p:txBody>
      </p:sp>
      <p:cxnSp>
        <p:nvCxnSpPr>
          <p:cNvPr id="100" name="Straight Connector 99"/>
          <p:cNvCxnSpPr/>
          <p:nvPr/>
        </p:nvCxnSpPr>
        <p:spPr>
          <a:xfrm>
            <a:off x="1327062" y="208755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1421912" y="2080397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cxnSpLocks/>
          </p:cNvCxnSpPr>
          <p:nvPr/>
        </p:nvCxnSpPr>
        <p:spPr>
          <a:xfrm>
            <a:off x="735887" y="3730122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cxnSpLocks/>
          </p:cNvCxnSpPr>
          <p:nvPr/>
        </p:nvCxnSpPr>
        <p:spPr>
          <a:xfrm>
            <a:off x="728490" y="431049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cxnSpLocks/>
          </p:cNvCxnSpPr>
          <p:nvPr/>
        </p:nvCxnSpPr>
        <p:spPr>
          <a:xfrm>
            <a:off x="734757" y="4904476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307148" y="3117704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296291" y="2522018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822154" y="3119333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822154" y="371773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831764" y="4324096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3886476" y="4670448"/>
            <a:ext cx="1363552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Mail Room Clerk</a:t>
            </a:r>
          </a:p>
          <a:p>
            <a:pPr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Patrick Harris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896106" y="4070418"/>
            <a:ext cx="1353922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Shipping and Receiving Clerk</a:t>
            </a:r>
          </a:p>
          <a:p>
            <a:pPr lvl="0" algn="ctr">
              <a:defRPr/>
            </a:pPr>
            <a:r>
              <a:rPr lang="en-US" sz="900" b="1" dirty="0">
                <a:solidFill>
                  <a:schemeClr val="tx1"/>
                </a:solidFill>
              </a:rPr>
              <a:t>Travis Benz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 flipV="1">
            <a:off x="3014399" y="2078608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6944416" y="2314763"/>
            <a:ext cx="1346568" cy="4890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Campus Bookstore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96278" y="4648530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aseline="0" dirty="0">
                <a:solidFill>
                  <a:prstClr val="black"/>
                </a:solidFill>
                <a:latin typeface="Century Gothic" panose="020B0502020202020204"/>
              </a:rPr>
              <a:t>Director of Student Accounts/Bursar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Sonia Ramos</a:t>
            </a:r>
          </a:p>
        </p:txBody>
      </p:sp>
      <p:sp>
        <p:nvSpPr>
          <p:cNvPr id="89" name="Rectangle 88"/>
          <p:cNvSpPr/>
          <p:nvPr/>
        </p:nvSpPr>
        <p:spPr>
          <a:xfrm>
            <a:off x="808335" y="5229875"/>
            <a:ext cx="1331633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Accounts Receivable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94868" y="226560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Controller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Trudy Trochesset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81791" y="2278141"/>
            <a:ext cx="1368237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Director of Purchasing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Sonja Blinka</a:t>
            </a:r>
          </a:p>
        </p:txBody>
      </p:sp>
      <p:cxnSp>
        <p:nvCxnSpPr>
          <p:cNvPr id="74" name="Straight Connector 73"/>
          <p:cNvCxnSpPr/>
          <p:nvPr/>
        </p:nvCxnSpPr>
        <p:spPr>
          <a:xfrm>
            <a:off x="5389971" y="2563229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396740" y="3108501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393654" y="3653056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388052" y="4232631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158203" y="2086322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393654" y="4769647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797385" y="3479054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Grant Accountant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Diane Glowacki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A8AE-E1A9-4673-B5E2-06DD7E876941}" type="datetime1">
              <a:rPr lang="en-US" smtClean="0"/>
              <a:t>5/19/2025</a:t>
            </a:fld>
            <a:endParaRPr lang="en-US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66B44E1-0849-B94B-BDA1-B35A0D7FC413}"/>
              </a:ext>
            </a:extLst>
          </p:cNvPr>
          <p:cNvSpPr txBox="1"/>
          <p:nvPr/>
        </p:nvSpPr>
        <p:spPr>
          <a:xfrm>
            <a:off x="236318" y="626248"/>
            <a:ext cx="1080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Fiscal Affairs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72E62E-F497-473A-B965-E1DAA2B51506}"/>
              </a:ext>
            </a:extLst>
          </p:cNvPr>
          <p:cNvSpPr/>
          <p:nvPr/>
        </p:nvSpPr>
        <p:spPr>
          <a:xfrm>
            <a:off x="5773888" y="1166155"/>
            <a:ext cx="1513440" cy="565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Executive Administrative Assistant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Michelle Gerami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B50021-6E93-B688-EE06-A1CA007ED84E}"/>
              </a:ext>
            </a:extLst>
          </p:cNvPr>
          <p:cNvSpPr/>
          <p:nvPr/>
        </p:nvSpPr>
        <p:spPr>
          <a:xfrm>
            <a:off x="3886475" y="3472660"/>
            <a:ext cx="1358003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prstClr val="black"/>
                </a:solidFill>
                <a:latin typeface="Century Gothic" panose="020B0502020202020204"/>
              </a:rPr>
              <a:t>Purchasing Assistant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Nikki Bleimeyer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59D2848-6DA7-797B-81FA-5F3715CD7815}"/>
              </a:ext>
            </a:extLst>
          </p:cNvPr>
          <p:cNvSpPr/>
          <p:nvPr/>
        </p:nvSpPr>
        <p:spPr>
          <a:xfrm>
            <a:off x="5462614" y="230685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Director of Facility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 Bacon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1DD414E-196C-439A-C4E6-371DC4B1E1A4}"/>
              </a:ext>
            </a:extLst>
          </p:cNvPr>
          <p:cNvCxnSpPr>
            <a:cxnSpLocks/>
          </p:cNvCxnSpPr>
          <p:nvPr/>
        </p:nvCxnSpPr>
        <p:spPr>
          <a:xfrm>
            <a:off x="3822154" y="2529000"/>
            <a:ext cx="0" cy="23967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0824138F-D3E4-8DDF-7B06-27B653FD52D9}"/>
              </a:ext>
            </a:extLst>
          </p:cNvPr>
          <p:cNvSpPr/>
          <p:nvPr/>
        </p:nvSpPr>
        <p:spPr>
          <a:xfrm>
            <a:off x="5457188" y="5073980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Maintenance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F0AB158-3BA9-9B4C-CCF6-E971496C279F}"/>
              </a:ext>
            </a:extLst>
          </p:cNvPr>
          <p:cNvSpPr/>
          <p:nvPr/>
        </p:nvSpPr>
        <p:spPr>
          <a:xfrm>
            <a:off x="5457188" y="5631481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Custodial Services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E47802E-6AD5-1BD4-992F-C0571EC5F1F7}"/>
              </a:ext>
            </a:extLst>
          </p:cNvPr>
          <p:cNvSpPr/>
          <p:nvPr/>
        </p:nvSpPr>
        <p:spPr>
          <a:xfrm>
            <a:off x="5458228" y="451647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Grounds Foreman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Stephen Downey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941C046-50D8-DC00-4B9C-3A5B86723F19}"/>
              </a:ext>
            </a:extLst>
          </p:cNvPr>
          <p:cNvSpPr/>
          <p:nvPr/>
        </p:nvSpPr>
        <p:spPr>
          <a:xfrm>
            <a:off x="5457188" y="395897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Auto Mechanic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Darin Plasek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8C78778-6887-47E0-97C8-F3F63472F32B}"/>
              </a:ext>
            </a:extLst>
          </p:cNvPr>
          <p:cNvSpPr/>
          <p:nvPr/>
        </p:nvSpPr>
        <p:spPr>
          <a:xfrm>
            <a:off x="5457188" y="3406590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Safety Officer and Energy Specialist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Bill Roy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2695769-F8B3-6862-DF69-BC987AD37FC4}"/>
              </a:ext>
            </a:extLst>
          </p:cNvPr>
          <p:cNvSpPr/>
          <p:nvPr/>
        </p:nvSpPr>
        <p:spPr>
          <a:xfrm>
            <a:off x="5467121" y="6187814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Room Scheduling/Records Management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3CB8D50-D120-E642-A4AF-9A972FADE983}"/>
              </a:ext>
            </a:extLst>
          </p:cNvPr>
          <p:cNvCxnSpPr/>
          <p:nvPr/>
        </p:nvCxnSpPr>
        <p:spPr>
          <a:xfrm>
            <a:off x="5393481" y="2563229"/>
            <a:ext cx="0" cy="38601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F2E5ACA-3F41-EF2C-382F-F321110FEB13}"/>
              </a:ext>
            </a:extLst>
          </p:cNvPr>
          <p:cNvCxnSpPr/>
          <p:nvPr/>
        </p:nvCxnSpPr>
        <p:spPr>
          <a:xfrm>
            <a:off x="1428221" y="2080397"/>
            <a:ext cx="618947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45BD6A16-9D33-4EFC-C23E-ECAD58333EFE}"/>
              </a:ext>
            </a:extLst>
          </p:cNvPr>
          <p:cNvSpPr/>
          <p:nvPr/>
        </p:nvSpPr>
        <p:spPr>
          <a:xfrm>
            <a:off x="5460750" y="2856723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Facilities Services Manager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Travis Prior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876243" y="2875247"/>
            <a:ext cx="1368236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Buyers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Jerri Glenn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prstClr val="black"/>
                </a:solidFill>
                <a:latin typeface="Century Gothic" panose="020B0502020202020204"/>
              </a:rPr>
              <a:t>Nicole Lloyd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A599311-13F4-4890-AD00-349540054980}"/>
              </a:ext>
            </a:extLst>
          </p:cNvPr>
          <p:cNvSpPr/>
          <p:nvPr/>
        </p:nvSpPr>
        <p:spPr>
          <a:xfrm>
            <a:off x="2342619" y="4653970"/>
            <a:ext cx="1346568" cy="5866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Payroll Specialists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Colleen McGaskey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prstClr val="black"/>
                </a:solidFill>
                <a:latin typeface="Century Gothic" panose="020B0502020202020204"/>
              </a:rPr>
              <a:t>Monica Wylie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344875" y="4038927"/>
            <a:ext cx="1346568" cy="5284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HR Specialist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Ginger Hinckley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343833" y="3457236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HR Business Partner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Tham Ware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335932" y="2268942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Executive Director of Human Resources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Michael McGee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D961A7F-FCE7-4163-902F-68C21E9FBE59}"/>
              </a:ext>
            </a:extLst>
          </p:cNvPr>
          <p:cNvSpPr/>
          <p:nvPr/>
        </p:nvSpPr>
        <p:spPr>
          <a:xfrm>
            <a:off x="2342619" y="2868721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Director of Human Resources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Andrea Crucian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483894-FCE1-52A5-F640-E0862EFB424E}"/>
              </a:ext>
            </a:extLst>
          </p:cNvPr>
          <p:cNvCxnSpPr>
            <a:cxnSpLocks/>
          </p:cNvCxnSpPr>
          <p:nvPr/>
        </p:nvCxnSpPr>
        <p:spPr>
          <a:xfrm>
            <a:off x="2296291" y="2526508"/>
            <a:ext cx="0" cy="5911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75E47A62-E235-0910-3D1B-8E084452CE61}"/>
              </a:ext>
            </a:extLst>
          </p:cNvPr>
          <p:cNvSpPr/>
          <p:nvPr/>
        </p:nvSpPr>
        <p:spPr>
          <a:xfrm>
            <a:off x="803577" y="5829278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Cashiers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D84879-9823-D5AB-3035-9881F9EB91B0}"/>
              </a:ext>
            </a:extLst>
          </p:cNvPr>
          <p:cNvCxnSpPr>
            <a:cxnSpLocks/>
          </p:cNvCxnSpPr>
          <p:nvPr/>
        </p:nvCxnSpPr>
        <p:spPr>
          <a:xfrm>
            <a:off x="739223" y="3100262"/>
            <a:ext cx="361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C3F57164-E6A7-E417-99D3-F2CCAE28CE70}"/>
              </a:ext>
            </a:extLst>
          </p:cNvPr>
          <p:cNvSpPr/>
          <p:nvPr/>
        </p:nvSpPr>
        <p:spPr>
          <a:xfrm>
            <a:off x="800721" y="2849194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Financial Analyst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Belinda Aaron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94868" y="4060399"/>
            <a:ext cx="1345100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aseline="0" dirty="0">
                <a:solidFill>
                  <a:prstClr val="black"/>
                </a:solidFill>
                <a:latin typeface="Century Gothic" panose="020B0502020202020204"/>
              </a:rPr>
              <a:t>Accounts Payable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Giselle Hewit - Lead </a:t>
            </a:r>
            <a:r>
              <a:rPr lang="en-US" sz="900" b="1" baseline="0" dirty="0">
                <a:solidFill>
                  <a:prstClr val="black"/>
                </a:solidFill>
                <a:latin typeface="Century Gothic" panose="020B0502020202020204"/>
              </a:rPr>
              <a:t>Nancy Chacon 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A3090C-DB67-B8F6-0875-E1ECD2D00BAB}"/>
              </a:ext>
            </a:extLst>
          </p:cNvPr>
          <p:cNvCxnSpPr/>
          <p:nvPr/>
        </p:nvCxnSpPr>
        <p:spPr>
          <a:xfrm>
            <a:off x="727592" y="2529000"/>
            <a:ext cx="0" cy="23754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000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FEFC6A-A20B-5FFA-71FC-BA68BE3DCE76}"/>
              </a:ext>
            </a:extLst>
          </p:cNvPr>
          <p:cNvCxnSpPr/>
          <p:nvPr/>
        </p:nvCxnSpPr>
        <p:spPr>
          <a:xfrm flipV="1">
            <a:off x="3867125" y="3232937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56B053A-0A53-6046-FE40-A07172EA7E6F}"/>
              </a:ext>
            </a:extLst>
          </p:cNvPr>
          <p:cNvCxnSpPr>
            <a:cxnSpLocks/>
          </p:cNvCxnSpPr>
          <p:nvPr/>
        </p:nvCxnSpPr>
        <p:spPr>
          <a:xfrm flipV="1">
            <a:off x="2960844" y="1966197"/>
            <a:ext cx="3009" cy="4426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3EF8B5D-94EF-4AE2-99E4-8F9DE55B3AB9}"/>
              </a:ext>
            </a:extLst>
          </p:cNvPr>
          <p:cNvCxnSpPr/>
          <p:nvPr/>
        </p:nvCxnSpPr>
        <p:spPr>
          <a:xfrm flipV="1">
            <a:off x="7068298" y="3232938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447665" y="2516695"/>
            <a:ext cx="527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686391" y="31737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2093495" y="3214697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V="1">
            <a:off x="5528802" y="3225916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cxnSpLocks/>
          </p:cNvCxnSpPr>
          <p:nvPr/>
        </p:nvCxnSpPr>
        <p:spPr>
          <a:xfrm>
            <a:off x="4731491" y="1974527"/>
            <a:ext cx="11998" cy="12492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908258" y="2127877"/>
            <a:ext cx="1670463" cy="7838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Executive Director of COM Foundation and Institutional Advancement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chemeClr val="tx1"/>
                </a:solidFill>
                <a:latin typeface="Century Gothic" panose="020B0502020202020204"/>
              </a:rPr>
              <a:t>Tige Cornelius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6EB30-C8E9-4844-9123-51D6893C0FE0}" type="datetime1">
              <a:rPr lang="en-US" smtClean="0"/>
              <a:t>5/19/2025</a:t>
            </a:fld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0DA204-C13B-AF42-9DF1-4A10DBC38193}"/>
              </a:ext>
            </a:extLst>
          </p:cNvPr>
          <p:cNvSpPr txBox="1"/>
          <p:nvPr/>
        </p:nvSpPr>
        <p:spPr>
          <a:xfrm>
            <a:off x="1216" y="644462"/>
            <a:ext cx="3995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Foundation and Institutional Advancement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B516A1-85AA-F042-2AE7-64D8BFF7D1AF}"/>
              </a:ext>
            </a:extLst>
          </p:cNvPr>
          <p:cNvSpPr/>
          <p:nvPr/>
        </p:nvSpPr>
        <p:spPr>
          <a:xfrm>
            <a:off x="2300094" y="207072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Foundation Board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5AFC74-7701-01AF-5A7B-F0269A4E26AE}"/>
              </a:ext>
            </a:extLst>
          </p:cNvPr>
          <p:cNvSpPr/>
          <p:nvPr/>
        </p:nvSpPr>
        <p:spPr>
          <a:xfrm>
            <a:off x="1347058" y="3349820"/>
            <a:ext cx="1531674" cy="578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Development Coordinator – Fundraiser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Samantha Gathright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1943FA-B772-D0CB-D691-5C9799D52FA3}"/>
              </a:ext>
            </a:extLst>
          </p:cNvPr>
          <p:cNvSpPr/>
          <p:nvPr/>
        </p:nvSpPr>
        <p:spPr>
          <a:xfrm>
            <a:off x="3101288" y="3353481"/>
            <a:ext cx="1531674" cy="5751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Database Specialist and Prospect Researcher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Clara Hamilton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81F96BC-FBE5-8656-8BFF-0FF1C36C8FC9}"/>
              </a:ext>
            </a:extLst>
          </p:cNvPr>
          <p:cNvSpPr/>
          <p:nvPr/>
        </p:nvSpPr>
        <p:spPr>
          <a:xfrm>
            <a:off x="6424642" y="3391910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Grant Writer </a:t>
            </a:r>
          </a:p>
          <a:p>
            <a:pPr lvl="0" algn="ctr"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Lara Duhon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2F3283F-B4A9-5038-4286-481A9F1DC33D}"/>
              </a:ext>
            </a:extLst>
          </p:cNvPr>
          <p:cNvSpPr/>
          <p:nvPr/>
        </p:nvSpPr>
        <p:spPr>
          <a:xfrm>
            <a:off x="5777542" y="227912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Administrative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prstClr val="black"/>
                </a:solidFill>
                <a:latin typeface="Century Gothic" panose="020B0502020202020204"/>
              </a:rPr>
              <a:t>Elizabeth Trichel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2E9A657-F6CC-3B7D-855F-925DF0E6AA51}"/>
              </a:ext>
            </a:extLst>
          </p:cNvPr>
          <p:cNvCxnSpPr/>
          <p:nvPr/>
        </p:nvCxnSpPr>
        <p:spPr>
          <a:xfrm>
            <a:off x="2960844" y="1962648"/>
            <a:ext cx="17688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9D13EF6A-4A0E-1BFA-3946-F6B1C19FC15A}"/>
              </a:ext>
            </a:extLst>
          </p:cNvPr>
          <p:cNvSpPr/>
          <p:nvPr/>
        </p:nvSpPr>
        <p:spPr>
          <a:xfrm>
            <a:off x="4855518" y="3388527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Grants Compliance Officer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Cynthia Pagan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EFC365-CD25-C830-CF84-1523166A9DCE}"/>
              </a:ext>
            </a:extLst>
          </p:cNvPr>
          <p:cNvCxnSpPr/>
          <p:nvPr/>
        </p:nvCxnSpPr>
        <p:spPr>
          <a:xfrm>
            <a:off x="2093495" y="3214697"/>
            <a:ext cx="4974803" cy="182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745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4D5B340-E5EF-5971-6B1C-5635FF1F9925}"/>
              </a:ext>
            </a:extLst>
          </p:cNvPr>
          <p:cNvCxnSpPr/>
          <p:nvPr/>
        </p:nvCxnSpPr>
        <p:spPr>
          <a:xfrm flipV="1">
            <a:off x="4537909" y="2399304"/>
            <a:ext cx="3009" cy="5636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25196" y="272210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0B3CB71-8C2A-E5F0-D864-C06B573E0FE9}"/>
              </a:ext>
            </a:extLst>
          </p:cNvPr>
          <p:cNvCxnSpPr>
            <a:cxnSpLocks/>
          </p:cNvCxnSpPr>
          <p:nvPr/>
        </p:nvCxnSpPr>
        <p:spPr>
          <a:xfrm>
            <a:off x="833054" y="2714665"/>
            <a:ext cx="73945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359F2AC-1E48-5909-C09D-DC549A2221AF}"/>
              </a:ext>
            </a:extLst>
          </p:cNvPr>
          <p:cNvCxnSpPr/>
          <p:nvPr/>
        </p:nvCxnSpPr>
        <p:spPr>
          <a:xfrm flipV="1">
            <a:off x="5756366" y="271466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D67DBD9-E6E4-7C06-BC61-E37F981B93A3}"/>
              </a:ext>
            </a:extLst>
          </p:cNvPr>
          <p:cNvCxnSpPr/>
          <p:nvPr/>
        </p:nvCxnSpPr>
        <p:spPr>
          <a:xfrm flipV="1">
            <a:off x="833054" y="271466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826C0A7-AF3F-7049-30F8-13E2AF529046}"/>
              </a:ext>
            </a:extLst>
          </p:cNvPr>
          <p:cNvCxnSpPr/>
          <p:nvPr/>
        </p:nvCxnSpPr>
        <p:spPr>
          <a:xfrm flipV="1">
            <a:off x="2102003" y="271466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30442E6-F552-3ECF-532B-9F430ACA63D2}"/>
              </a:ext>
            </a:extLst>
          </p:cNvPr>
          <p:cNvCxnSpPr/>
          <p:nvPr/>
        </p:nvCxnSpPr>
        <p:spPr>
          <a:xfrm flipV="1">
            <a:off x="3302533" y="2722877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9B9DF75-508C-CA32-A5CA-6CE7889C3FC7}"/>
              </a:ext>
            </a:extLst>
          </p:cNvPr>
          <p:cNvCxnSpPr/>
          <p:nvPr/>
        </p:nvCxnSpPr>
        <p:spPr>
          <a:xfrm flipV="1">
            <a:off x="8227652" y="2714665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D76A1AD-B91F-72BA-1071-E12E43304BAB}"/>
              </a:ext>
            </a:extLst>
          </p:cNvPr>
          <p:cNvCxnSpPr/>
          <p:nvPr/>
        </p:nvCxnSpPr>
        <p:spPr>
          <a:xfrm flipV="1">
            <a:off x="7022347" y="2728487"/>
            <a:ext cx="0" cy="1916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2F14658-2C63-9D37-D7DF-3EF430BDAD58}"/>
              </a:ext>
            </a:extLst>
          </p:cNvPr>
          <p:cNvSpPr/>
          <p:nvPr/>
        </p:nvSpPr>
        <p:spPr>
          <a:xfrm>
            <a:off x="7653788" y="2873448"/>
            <a:ext cx="1156747" cy="6169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Full Stack Developer/Web Designer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Chris Carpenter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8855E0-1499-D9D8-0B1B-FA7B2E10CADB}"/>
              </a:ext>
            </a:extLst>
          </p:cNvPr>
          <p:cNvSpPr/>
          <p:nvPr/>
        </p:nvSpPr>
        <p:spPr>
          <a:xfrm>
            <a:off x="6424646" y="2874893"/>
            <a:ext cx="1156747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Marketing Specialist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chemeClr val="tx1"/>
                </a:solidFill>
                <a:latin typeface="Century Gothic" panose="020B0502020202020204"/>
              </a:rPr>
              <a:t>Jonathan Hua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56B41-A1D0-4E84-932E-4BAFEF260BB8}" type="datetime1">
              <a:rPr lang="en-US" smtClean="0"/>
              <a:t>5/19/2025</a:t>
            </a:fld>
            <a:endParaRPr lang="en-US"/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5393695" y="2158116"/>
            <a:ext cx="11811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37EEB03-7F6E-4F4F-9B52-A7728726C0F2}"/>
              </a:ext>
            </a:extLst>
          </p:cNvPr>
          <p:cNvSpPr txBox="1"/>
          <p:nvPr/>
        </p:nvSpPr>
        <p:spPr>
          <a:xfrm>
            <a:off x="1216" y="644462"/>
            <a:ext cx="2273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 and Public Affairs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9F3402-7302-71F1-93EA-C7F180615FE2}"/>
              </a:ext>
            </a:extLst>
          </p:cNvPr>
          <p:cNvSpPr/>
          <p:nvPr/>
        </p:nvSpPr>
        <p:spPr>
          <a:xfrm>
            <a:off x="5195503" y="2882157"/>
            <a:ext cx="1156747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Graphic Designer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chemeClr val="tx1"/>
                </a:solidFill>
                <a:latin typeface="Century Gothic" panose="020B0502020202020204"/>
              </a:rPr>
              <a:t>Scott Symes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D733CB9-EA6B-051A-F8EA-64549A58DC09}"/>
              </a:ext>
            </a:extLst>
          </p:cNvPr>
          <p:cNvSpPr/>
          <p:nvPr/>
        </p:nvSpPr>
        <p:spPr>
          <a:xfrm>
            <a:off x="2737218" y="2874893"/>
            <a:ext cx="1156747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Sr. Communications Specialist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Jose Salazar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8FEBA2-CA0B-47A8-5CEC-43C933EC905B}"/>
              </a:ext>
            </a:extLst>
          </p:cNvPr>
          <p:cNvSpPr/>
          <p:nvPr/>
        </p:nvSpPr>
        <p:spPr>
          <a:xfrm>
            <a:off x="1508075" y="2874893"/>
            <a:ext cx="1156747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Communications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FF0000"/>
                </a:solidFill>
                <a:latin typeface="Century Gothic" panose="020B0502020202020204"/>
              </a:rPr>
              <a:t>Vacant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46A1EE-6716-AF12-716C-A586C558AD40}"/>
              </a:ext>
            </a:extLst>
          </p:cNvPr>
          <p:cNvSpPr/>
          <p:nvPr/>
        </p:nvSpPr>
        <p:spPr>
          <a:xfrm>
            <a:off x="5701639" y="1903626"/>
            <a:ext cx="1346568" cy="4969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Administrative Assistant IV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chemeClr val="tx1"/>
                </a:solidFill>
                <a:latin typeface="Century Gothic" panose="020B0502020202020204"/>
              </a:rPr>
              <a:t>Manda Young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3823C20-968A-56B4-6BAC-2E93DD5ECA48}"/>
              </a:ext>
            </a:extLst>
          </p:cNvPr>
          <p:cNvSpPr/>
          <p:nvPr/>
        </p:nvSpPr>
        <p:spPr>
          <a:xfrm>
            <a:off x="278933" y="2874893"/>
            <a:ext cx="1156747" cy="6112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Assistant Director of Marketing</a:t>
            </a:r>
          </a:p>
          <a:p>
            <a:pPr algn="ctr">
              <a:defRPr/>
            </a:pPr>
            <a:r>
              <a:rPr lang="en-US" sz="900" b="1" dirty="0">
                <a:solidFill>
                  <a:schemeClr val="tx1"/>
                </a:solidFill>
              </a:rPr>
              <a:t>Barbara Kovacevich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0B28D7-A366-B742-EDC2-791B8C78DE01}"/>
              </a:ext>
            </a:extLst>
          </p:cNvPr>
          <p:cNvSpPr/>
          <p:nvPr/>
        </p:nvSpPr>
        <p:spPr>
          <a:xfrm>
            <a:off x="3966361" y="2874893"/>
            <a:ext cx="1156747" cy="544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Creative Services Manager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Carl Owens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23232" y="1822805"/>
            <a:ext cx="1670463" cy="6585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900" dirty="0">
                <a:solidFill>
                  <a:prstClr val="black"/>
                </a:solidFill>
              </a:rPr>
              <a:t>Executive Director of Marketing and Public Affairs</a:t>
            </a:r>
          </a:p>
          <a:p>
            <a:pPr lvl="0" algn="ctr">
              <a:defRPr/>
            </a:pPr>
            <a:r>
              <a:rPr lang="en-US" sz="900" b="1" dirty="0">
                <a:solidFill>
                  <a:prstClr val="black"/>
                </a:solidFill>
              </a:rPr>
              <a:t>Diane Burkett</a:t>
            </a:r>
          </a:p>
        </p:txBody>
      </p:sp>
    </p:spTree>
    <p:extLst>
      <p:ext uri="{BB962C8B-B14F-4D97-AF65-F5344CB8AC3E}">
        <p14:creationId xmlns:p14="http://schemas.microsoft.com/office/powerpoint/2010/main" val="239714950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milyTree04_16x9.potx" id="{B964823B-9989-4770-AD4F-CD518EC6023C}" vid="{1B7A11DD-A8BF-4C0B-8348-71949B7D9C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0A562F9-1426-469A-842D-A8882B635E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Family tree chart (vertical, green, red, widescreen)</Template>
  <TotalTime>13449</TotalTime>
  <Words>1038</Words>
  <Application>Microsoft Office PowerPoint</Application>
  <PresentationFormat>On-screen Show (4:3)</PresentationFormat>
  <Paragraphs>340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Roboto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Medina, Michelle</cp:lastModifiedBy>
  <cp:revision>14</cp:revision>
  <cp:lastPrinted>2025-05-19T16:35:52Z</cp:lastPrinted>
  <dcterms:created xsi:type="dcterms:W3CDTF">2017-06-08T14:57:06Z</dcterms:created>
  <dcterms:modified xsi:type="dcterms:W3CDTF">2025-05-19T17:10:23Z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TC040010539991</vt:lpwstr>
  </property>
</Properties>
</file>