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68" r:id="rId2"/>
  </p:sldMasterIdLst>
  <p:notesMasterIdLst>
    <p:notesMasterId r:id="rId10"/>
  </p:notesMasterIdLst>
  <p:sldIdLst>
    <p:sldId id="256" r:id="rId3"/>
    <p:sldId id="270" r:id="rId4"/>
    <p:sldId id="267" r:id="rId5"/>
    <p:sldId id="269" r:id="rId6"/>
    <p:sldId id="258" r:id="rId7"/>
    <p:sldId id="260" r:id="rId8"/>
    <p:sldId id="262" r:id="rId9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47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12329" cy="463550"/>
          </a:xfrm>
          <a:prstGeom prst="rect">
            <a:avLst/>
          </a:prstGeom>
        </p:spPr>
        <p:txBody>
          <a:bodyPr vert="horz" lIns="91415" tIns="45707" rIns="91415" bIns="4570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175" y="0"/>
            <a:ext cx="3012329" cy="463550"/>
          </a:xfrm>
          <a:prstGeom prst="rect">
            <a:avLst/>
          </a:prstGeom>
        </p:spPr>
        <p:txBody>
          <a:bodyPr vert="horz" lIns="91415" tIns="45707" rIns="91415" bIns="45707" rtlCol="0"/>
          <a:lstStyle>
            <a:lvl1pPr algn="r">
              <a:defRPr sz="1200"/>
            </a:lvl1pPr>
          </a:lstStyle>
          <a:p>
            <a:fld id="{7ECDD7AA-A13A-4A14-8C5D-01BCBBD0F9FD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0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5" tIns="45707" rIns="91415" bIns="4570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639" y="4445003"/>
            <a:ext cx="5558801" cy="3636963"/>
          </a:xfrm>
          <a:prstGeom prst="rect">
            <a:avLst/>
          </a:prstGeom>
        </p:spPr>
        <p:txBody>
          <a:bodyPr vert="horz" lIns="91415" tIns="45707" rIns="91415" bIns="4570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772527"/>
            <a:ext cx="3012329" cy="463550"/>
          </a:xfrm>
          <a:prstGeom prst="rect">
            <a:avLst/>
          </a:prstGeom>
        </p:spPr>
        <p:txBody>
          <a:bodyPr vert="horz" lIns="91415" tIns="45707" rIns="91415" bIns="4570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175" y="8772527"/>
            <a:ext cx="3012329" cy="463550"/>
          </a:xfrm>
          <a:prstGeom prst="rect">
            <a:avLst/>
          </a:prstGeom>
        </p:spPr>
        <p:txBody>
          <a:bodyPr vert="horz" lIns="91415" tIns="45707" rIns="91415" bIns="45707" rtlCol="0" anchor="b"/>
          <a:lstStyle>
            <a:lvl1pPr algn="r">
              <a:defRPr sz="1200"/>
            </a:lvl1pPr>
          </a:lstStyle>
          <a:p>
            <a:fld id="{19128689-60A0-4D9D-A07E-6D8952BB7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721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2" y="2514601"/>
            <a:ext cx="6686549" cy="226278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2" y="4777384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8F33-48BA-44B9-A2EC-75545480B38C}" type="datetime1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2" y="4323815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4529545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014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2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2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DB0D1-8B01-4A38-8746-68326AD0C855}" type="datetime1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3244144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97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4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60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2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E650F-173B-4391-9947-5198F35AA875}" type="datetime1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3244144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9458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3"/>
            <a:ext cx="6686550" cy="2724845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7F849-56E9-4B24-9D71-CD1112D61845}" type="datetime1">
              <a:rPr lang="en-US" smtClean="0"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30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2" y="4983092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39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4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F94B9-4524-4D18-A713-A002AE349DB6}" type="datetime1">
              <a:rPr lang="en-US" smtClean="0"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30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2" y="4983092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8712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2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9CA34-35A3-410D-A786-93DCBC5380D6}" type="datetime1">
              <a:rPr lang="en-US" smtClean="0"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30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2" y="4983092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9268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8917-0A91-4671-A53D-34C52E633E58}" type="datetime1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4152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11" y="627410"/>
            <a:ext cx="16557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10"/>
            <a:ext cx="485775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691F-3C4C-45DC-B3D2-7DDF714FD429}" type="datetime1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501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6" y="624110"/>
            <a:ext cx="6683765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607-C08B-42BC-BA67-3ECB3C1799FD}" type="datetime1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388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2" y="2058750"/>
            <a:ext cx="6686549" cy="14688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2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2992F-24DB-491C-ACE5-F4E04AD1F0A4}" type="datetime1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3244144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925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F37F-2806-4D29-B612-99FF8FEF7AC7}" type="datetime1">
              <a:rPr lang="en-US" smtClean="0"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787785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06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1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4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7D966-8AEE-40C3-A477-766E2A701890}" type="datetime1">
              <a:rPr lang="en-US" smtClean="0"/>
              <a:t>7/12/2024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787785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864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110A-074B-4B78-BC8A-D54A22495DC6}" type="datetime1">
              <a:rPr lang="en-US" smtClean="0"/>
              <a:t>7/12/2024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159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64F-F8C5-4C17-BA1A-DE2475384B28}" type="datetime1">
              <a:rPr lang="en-US" smtClean="0"/>
              <a:t>7/12/2024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78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2" y="446088"/>
            <a:ext cx="2628899" cy="976312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93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2" y="1598613"/>
            <a:ext cx="2628899" cy="426243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CC58-4104-4E29-A644-05A885523580}" type="datetime1">
              <a:rPr lang="en-US" smtClean="0"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95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D2C0-502E-468F-974C-19C5E01B91C6}" type="datetime1">
              <a:rPr lang="en-US" smtClean="0"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30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2" y="4983092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720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6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4D33A-950B-4AA4-954F-D2B4C4737A05}" type="datetime1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2" y="6135813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2" y="787785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759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70" r:id="rId2"/>
    <p:sldLayoutId id="2147483971" r:id="rId3"/>
    <p:sldLayoutId id="2147483972" r:id="rId4"/>
    <p:sldLayoutId id="2147483973" r:id="rId5"/>
    <p:sldLayoutId id="2147483974" r:id="rId6"/>
    <p:sldLayoutId id="2147483975" r:id="rId7"/>
    <p:sldLayoutId id="2147483976" r:id="rId8"/>
    <p:sldLayoutId id="2147483977" r:id="rId9"/>
    <p:sldLayoutId id="2147483978" r:id="rId10"/>
    <p:sldLayoutId id="2147483979" r:id="rId11"/>
    <p:sldLayoutId id="2147483980" r:id="rId12"/>
    <p:sldLayoutId id="2147483981" r:id="rId13"/>
    <p:sldLayoutId id="2147483982" r:id="rId14"/>
    <p:sldLayoutId id="2147483983" r:id="rId15"/>
    <p:sldLayoutId id="2147483984" r:id="rId16"/>
  </p:sldLayoutIdLst>
  <p:hf sldNum="0" hdr="0" ftr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8558C116-B229-14F0-6D53-A00D3765496A}"/>
              </a:ext>
            </a:extLst>
          </p:cNvPr>
          <p:cNvCxnSpPr/>
          <p:nvPr/>
        </p:nvCxnSpPr>
        <p:spPr>
          <a:xfrm>
            <a:off x="5311716" y="6230042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9BBE7A8-1889-90AD-3DD0-0BC74C81CD20}"/>
              </a:ext>
            </a:extLst>
          </p:cNvPr>
          <p:cNvCxnSpPr>
            <a:cxnSpLocks/>
          </p:cNvCxnSpPr>
          <p:nvPr/>
        </p:nvCxnSpPr>
        <p:spPr>
          <a:xfrm>
            <a:off x="1627217" y="6125667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B0E9CF6-F59D-198F-60E3-962185A7E857}"/>
              </a:ext>
            </a:extLst>
          </p:cNvPr>
          <p:cNvCxnSpPr>
            <a:cxnSpLocks/>
          </p:cNvCxnSpPr>
          <p:nvPr/>
        </p:nvCxnSpPr>
        <p:spPr>
          <a:xfrm>
            <a:off x="1623197" y="5648556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201BC61-B7E4-D51A-116E-B89BB589E5EC}"/>
              </a:ext>
            </a:extLst>
          </p:cNvPr>
          <p:cNvCxnSpPr>
            <a:cxnSpLocks/>
          </p:cNvCxnSpPr>
          <p:nvPr/>
        </p:nvCxnSpPr>
        <p:spPr>
          <a:xfrm>
            <a:off x="1626879" y="5169125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7741DCB7-5F5C-DCEE-01A2-5749C07AF32D}"/>
              </a:ext>
            </a:extLst>
          </p:cNvPr>
          <p:cNvCxnSpPr>
            <a:cxnSpLocks/>
          </p:cNvCxnSpPr>
          <p:nvPr/>
        </p:nvCxnSpPr>
        <p:spPr>
          <a:xfrm flipV="1">
            <a:off x="1213851" y="1668005"/>
            <a:ext cx="3399166" cy="89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9032E37-35FB-EA82-D53A-34F684B25743}"/>
              </a:ext>
            </a:extLst>
          </p:cNvPr>
          <p:cNvCxnSpPr/>
          <p:nvPr/>
        </p:nvCxnSpPr>
        <p:spPr>
          <a:xfrm flipV="1">
            <a:off x="1569459" y="1863748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E163D25-C3F9-7A0F-A8E6-854A2BC02878}"/>
              </a:ext>
            </a:extLst>
          </p:cNvPr>
          <p:cNvCxnSpPr/>
          <p:nvPr/>
        </p:nvCxnSpPr>
        <p:spPr>
          <a:xfrm>
            <a:off x="6467962" y="4534482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1A6F1CA-E218-44A9-0763-A2D81FC967E4}"/>
              </a:ext>
            </a:extLst>
          </p:cNvPr>
          <p:cNvCxnSpPr>
            <a:cxnSpLocks/>
          </p:cNvCxnSpPr>
          <p:nvPr/>
        </p:nvCxnSpPr>
        <p:spPr>
          <a:xfrm>
            <a:off x="5754979" y="860392"/>
            <a:ext cx="0" cy="9079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19965EF-47B9-124A-62DB-8A6403C9BEC4}"/>
              </a:ext>
            </a:extLst>
          </p:cNvPr>
          <p:cNvCxnSpPr/>
          <p:nvPr/>
        </p:nvCxnSpPr>
        <p:spPr>
          <a:xfrm flipV="1">
            <a:off x="7667280" y="865820"/>
            <a:ext cx="0" cy="1966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1D984A7D-3E99-46ED-8D44-4C74F098FE68}"/>
              </a:ext>
            </a:extLst>
          </p:cNvPr>
          <p:cNvCxnSpPr/>
          <p:nvPr/>
        </p:nvCxnSpPr>
        <p:spPr>
          <a:xfrm flipV="1">
            <a:off x="8172423" y="2055359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/>
          <p:nvPr/>
        </p:nvCxnSpPr>
        <p:spPr>
          <a:xfrm flipV="1">
            <a:off x="5824954" y="2055359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 flipV="1">
            <a:off x="3384188" y="2058805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6B902BB3-9705-433F-A7F2-2FAAF22D943C}"/>
              </a:ext>
            </a:extLst>
          </p:cNvPr>
          <p:cNvCxnSpPr/>
          <p:nvPr/>
        </p:nvCxnSpPr>
        <p:spPr>
          <a:xfrm>
            <a:off x="6454677" y="2516825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954040" y="2058595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2663C6D-CDBE-4CF3-A660-D0791E3A2617}"/>
              </a:ext>
            </a:extLst>
          </p:cNvPr>
          <p:cNvCxnSpPr/>
          <p:nvPr/>
        </p:nvCxnSpPr>
        <p:spPr>
          <a:xfrm>
            <a:off x="411889" y="2474055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466123" y="2165754"/>
            <a:ext cx="982039" cy="6093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 President for Academic Affairs</a:t>
            </a:r>
          </a:p>
        </p:txBody>
      </p:sp>
      <p:cxnSp>
        <p:nvCxnSpPr>
          <p:cNvPr id="171" name="Straight Connector 170"/>
          <p:cNvCxnSpPr/>
          <p:nvPr/>
        </p:nvCxnSpPr>
        <p:spPr>
          <a:xfrm>
            <a:off x="5296800" y="3093501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2" name="Straight Connector 171"/>
          <p:cNvCxnSpPr/>
          <p:nvPr/>
        </p:nvCxnSpPr>
        <p:spPr>
          <a:xfrm>
            <a:off x="5303975" y="3733027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/>
          <p:nvPr/>
        </p:nvCxnSpPr>
        <p:spPr>
          <a:xfrm>
            <a:off x="5308345" y="4351557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/>
        </p:nvCxnSpPr>
        <p:spPr>
          <a:xfrm>
            <a:off x="5280964" y="2442743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>
            <a:off x="5306308" y="4988391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/>
          <p:nvPr/>
        </p:nvCxnSpPr>
        <p:spPr>
          <a:xfrm flipV="1">
            <a:off x="4611522" y="2055359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>
            <a:off x="4032630" y="3311224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>
            <a:off x="4032431" y="3938824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>
            <a:off x="4025650" y="4572176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>
            <a:off x="4035889" y="2544098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>
            <a:off x="4024738" y="5835673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>
            <a:off x="4025017" y="5209715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/>
          <p:nvPr/>
        </p:nvCxnSpPr>
        <p:spPr>
          <a:xfrm flipV="1">
            <a:off x="7007862" y="2057302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 flipH="1">
            <a:off x="4611522" y="317185"/>
            <a:ext cx="2267" cy="17381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>
            <a:off x="6455422" y="3227729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400021" y="4711086"/>
            <a:ext cx="24053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400511" y="5358624"/>
            <a:ext cx="24053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6466130" y="3871797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3985966" y="95457"/>
            <a:ext cx="1253865" cy="4538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Board of Trustees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6721481" y="869923"/>
            <a:ext cx="0" cy="1966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7222983" y="1013453"/>
            <a:ext cx="904330" cy="550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Administrative Officer and Clerk for the BOT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302814" y="917849"/>
            <a:ext cx="904330" cy="6483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Counsel and Chief Compliance Officer</a:t>
            </a:r>
          </a:p>
        </p:txBody>
      </p:sp>
      <p:sp>
        <p:nvSpPr>
          <p:cNvPr id="54" name="Rectangle 53"/>
          <p:cNvSpPr/>
          <p:nvPr/>
        </p:nvSpPr>
        <p:spPr>
          <a:xfrm>
            <a:off x="4084156" y="2173963"/>
            <a:ext cx="1041856" cy="7633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of COM Foundation and Institutional Advancement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505071" y="2949513"/>
            <a:ext cx="1028444" cy="550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Lieutenant 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509242" y="3599310"/>
            <a:ext cx="1024273" cy="550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Sergeant </a:t>
            </a:r>
          </a:p>
        </p:txBody>
      </p:sp>
      <p:cxnSp>
        <p:nvCxnSpPr>
          <p:cNvPr id="68" name="Straight Connector 67"/>
          <p:cNvCxnSpPr>
            <a:cxnSpLocks/>
            <a:stCxn id="72" idx="0"/>
            <a:endCxn id="39" idx="1"/>
          </p:cNvCxnSpPr>
          <p:nvPr/>
        </p:nvCxnSpPr>
        <p:spPr>
          <a:xfrm flipV="1">
            <a:off x="2592803" y="322377"/>
            <a:ext cx="1393163" cy="5781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2045044" y="900527"/>
            <a:ext cx="1095518" cy="4538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Internal Auditor</a:t>
            </a:r>
          </a:p>
        </p:txBody>
      </p:sp>
      <p:cxnSp>
        <p:nvCxnSpPr>
          <p:cNvPr id="73" name="Straight Connector 72"/>
          <p:cNvCxnSpPr>
            <a:cxnSpLocks/>
            <a:stCxn id="72" idx="3"/>
          </p:cNvCxnSpPr>
          <p:nvPr/>
        </p:nvCxnSpPr>
        <p:spPr>
          <a:xfrm flipV="1">
            <a:off x="3140562" y="917848"/>
            <a:ext cx="931692" cy="209599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3996051" y="658768"/>
            <a:ext cx="1243780" cy="4538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President</a:t>
            </a:r>
            <a:endParaRPr lang="en-US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2" name="Straight Connector 91"/>
          <p:cNvCxnSpPr/>
          <p:nvPr/>
        </p:nvCxnSpPr>
        <p:spPr>
          <a:xfrm>
            <a:off x="414324" y="4089914"/>
            <a:ext cx="24053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462267" y="3884383"/>
            <a:ext cx="985894" cy="4463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Instruction</a:t>
            </a:r>
          </a:p>
        </p:txBody>
      </p:sp>
      <p:cxnSp>
        <p:nvCxnSpPr>
          <p:cNvPr id="94" name="Straight Connector 93"/>
          <p:cNvCxnSpPr/>
          <p:nvPr/>
        </p:nvCxnSpPr>
        <p:spPr>
          <a:xfrm>
            <a:off x="416101" y="3068941"/>
            <a:ext cx="24053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404950" y="3572063"/>
            <a:ext cx="24053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Rectangle 95"/>
          <p:cNvSpPr/>
          <p:nvPr/>
        </p:nvSpPr>
        <p:spPr>
          <a:xfrm>
            <a:off x="464194" y="2827952"/>
            <a:ext cx="985894" cy="4616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Instruction</a:t>
            </a:r>
          </a:p>
        </p:txBody>
      </p:sp>
      <p:sp>
        <p:nvSpPr>
          <p:cNvPr id="98" name="Rectangle 97"/>
          <p:cNvSpPr/>
          <p:nvPr/>
        </p:nvSpPr>
        <p:spPr>
          <a:xfrm>
            <a:off x="455177" y="3338541"/>
            <a:ext cx="985894" cy="4830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Instruction</a:t>
            </a:r>
          </a:p>
        </p:txBody>
      </p:sp>
      <p:cxnSp>
        <p:nvCxnSpPr>
          <p:cNvPr id="100" name="Straight Connector 99"/>
          <p:cNvCxnSpPr/>
          <p:nvPr/>
        </p:nvCxnSpPr>
        <p:spPr>
          <a:xfrm>
            <a:off x="2841555" y="5164455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2849646" y="3270788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2849646" y="3894591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2850040" y="4541280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4" name="Rectangle 103"/>
          <p:cNvSpPr/>
          <p:nvPr/>
        </p:nvSpPr>
        <p:spPr>
          <a:xfrm>
            <a:off x="2896609" y="3004058"/>
            <a:ext cx="985894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Controller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2894513" y="3635502"/>
            <a:ext cx="985894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of HR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2896004" y="4275741"/>
            <a:ext cx="985894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Purchasing</a:t>
            </a:r>
          </a:p>
        </p:txBody>
      </p:sp>
      <p:cxnSp>
        <p:nvCxnSpPr>
          <p:cNvPr id="119" name="Straight Connector 118"/>
          <p:cNvCxnSpPr/>
          <p:nvPr/>
        </p:nvCxnSpPr>
        <p:spPr>
          <a:xfrm flipV="1">
            <a:off x="8638998" y="849730"/>
            <a:ext cx="0" cy="1966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7" name="Rectangle 146"/>
          <p:cNvSpPr/>
          <p:nvPr/>
        </p:nvSpPr>
        <p:spPr>
          <a:xfrm>
            <a:off x="5328516" y="2184570"/>
            <a:ext cx="985894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of Marketing and  Public Affairs</a:t>
            </a:r>
          </a:p>
        </p:txBody>
      </p:sp>
      <p:sp>
        <p:nvSpPr>
          <p:cNvPr id="201" name="Date Placeholder 200"/>
          <p:cNvSpPr>
            <a:spLocks noGrp="1"/>
          </p:cNvSpPr>
          <p:nvPr>
            <p:ph type="dt" sz="half" idx="10"/>
          </p:nvPr>
        </p:nvSpPr>
        <p:spPr>
          <a:xfrm>
            <a:off x="7862018" y="6387675"/>
            <a:ext cx="859712" cy="370396"/>
          </a:xfrm>
        </p:spPr>
        <p:txBody>
          <a:bodyPr/>
          <a:lstStyle/>
          <a:p>
            <a:fld id="{FBF880FD-CB42-4FC5-8107-058C79272157}" type="datetime1">
              <a:rPr lang="en-US" smtClean="0"/>
              <a:t>7/12/2024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7536" y="310654"/>
            <a:ext cx="1190625" cy="575952"/>
          </a:xfrm>
          <a:prstGeom prst="rect">
            <a:avLst/>
          </a:prstGeom>
        </p:spPr>
      </p:pic>
      <p:cxnSp>
        <p:nvCxnSpPr>
          <p:cNvPr id="112" name="Straight Connector 111"/>
          <p:cNvCxnSpPr/>
          <p:nvPr/>
        </p:nvCxnSpPr>
        <p:spPr>
          <a:xfrm>
            <a:off x="7651626" y="2532225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7663395" y="3253783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7693034" y="2160862"/>
            <a:ext cx="1021541" cy="6935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Chief Information Officer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4079058" y="4303963"/>
            <a:ext cx="1033145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Foundation Research, Data and Technology Officer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4079058" y="4939810"/>
            <a:ext cx="1033024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Grants Compliance Officer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4084156" y="3034423"/>
            <a:ext cx="1033147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Scholarship Specialist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4077631" y="5572025"/>
            <a:ext cx="1041855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 Writer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451699" y="4414412"/>
            <a:ext cx="985829" cy="56866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Adult Education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A9D38431-41AA-4D90-BE28-FE47E3E9F47D}"/>
              </a:ext>
            </a:extLst>
          </p:cNvPr>
          <p:cNvSpPr/>
          <p:nvPr/>
        </p:nvSpPr>
        <p:spPr>
          <a:xfrm>
            <a:off x="450837" y="5066706"/>
            <a:ext cx="985893" cy="5995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Educational Technology Services</a:t>
            </a:r>
            <a:endParaRPr lang="en-US" sz="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32227F00-8750-822F-6D35-4032FF503317}"/>
              </a:ext>
            </a:extLst>
          </p:cNvPr>
          <p:cNvCxnSpPr>
            <a:cxnSpLocks/>
          </p:cNvCxnSpPr>
          <p:nvPr/>
        </p:nvCxnSpPr>
        <p:spPr>
          <a:xfrm>
            <a:off x="3384188" y="2055359"/>
            <a:ext cx="478823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EDE6A2C-8B06-CB77-00AB-2A805C9B57F8}"/>
              </a:ext>
            </a:extLst>
          </p:cNvPr>
          <p:cNvCxnSpPr/>
          <p:nvPr/>
        </p:nvCxnSpPr>
        <p:spPr>
          <a:xfrm>
            <a:off x="5306796" y="5613066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2E2CF84-DE9A-7A11-6757-3F4E336B13F2}"/>
              </a:ext>
            </a:extLst>
          </p:cNvPr>
          <p:cNvCxnSpPr/>
          <p:nvPr/>
        </p:nvCxnSpPr>
        <p:spPr>
          <a:xfrm>
            <a:off x="7662846" y="3923634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84255A7-380C-77F7-CB98-F2F4325C6959}"/>
              </a:ext>
            </a:extLst>
          </p:cNvPr>
          <p:cNvCxnSpPr/>
          <p:nvPr/>
        </p:nvCxnSpPr>
        <p:spPr>
          <a:xfrm>
            <a:off x="7665382" y="4593594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4" name="Rectangle 83"/>
          <p:cNvSpPr/>
          <p:nvPr/>
        </p:nvSpPr>
        <p:spPr>
          <a:xfrm>
            <a:off x="7704184" y="2970834"/>
            <a:ext cx="1028444" cy="550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Enterprise Systems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C12060-F96E-C1E2-87A1-C3A333756817}"/>
              </a:ext>
            </a:extLst>
          </p:cNvPr>
          <p:cNvSpPr/>
          <p:nvPr/>
        </p:nvSpPr>
        <p:spPr>
          <a:xfrm>
            <a:off x="7700733" y="3637321"/>
            <a:ext cx="1028444" cy="550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Network Operations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969A0C-D507-D424-3DE3-83A67C6E13D6}"/>
              </a:ext>
            </a:extLst>
          </p:cNvPr>
          <p:cNvSpPr/>
          <p:nvPr/>
        </p:nvSpPr>
        <p:spPr>
          <a:xfrm>
            <a:off x="7704189" y="4303808"/>
            <a:ext cx="1028444" cy="550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End User Support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5EF3B6A-3A42-C95C-1137-4C932F86E2E3}"/>
              </a:ext>
            </a:extLst>
          </p:cNvPr>
          <p:cNvSpPr/>
          <p:nvPr/>
        </p:nvSpPr>
        <p:spPr>
          <a:xfrm>
            <a:off x="8173031" y="1019001"/>
            <a:ext cx="904330" cy="544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Administrative Assistant IV to the President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856CEB0-F053-59C7-2282-A33868EB0659}"/>
              </a:ext>
            </a:extLst>
          </p:cNvPr>
          <p:cNvSpPr/>
          <p:nvPr/>
        </p:nvSpPr>
        <p:spPr>
          <a:xfrm>
            <a:off x="6267631" y="1019001"/>
            <a:ext cx="904330" cy="550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Manager, Strategic Initiatives and Projects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956433E-1F17-D222-2B43-796DFC143782}"/>
              </a:ext>
            </a:extLst>
          </p:cNvPr>
          <p:cNvCxnSpPr>
            <a:cxnSpLocks/>
          </p:cNvCxnSpPr>
          <p:nvPr/>
        </p:nvCxnSpPr>
        <p:spPr>
          <a:xfrm flipV="1">
            <a:off x="5239831" y="854416"/>
            <a:ext cx="3399166" cy="89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F6F773E3-95B9-2FA2-AB9C-990811115BBC}"/>
              </a:ext>
            </a:extLst>
          </p:cNvPr>
          <p:cNvSpPr/>
          <p:nvPr/>
        </p:nvSpPr>
        <p:spPr>
          <a:xfrm>
            <a:off x="5087073" y="1612676"/>
            <a:ext cx="1385000" cy="398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Equal Opportunity and Title IX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501097" y="2165757"/>
            <a:ext cx="1028444" cy="6980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Chief of Police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C8EC524-F6E1-7C8C-02C3-020A76FFB5EB}"/>
              </a:ext>
            </a:extLst>
          </p:cNvPr>
          <p:cNvCxnSpPr/>
          <p:nvPr/>
        </p:nvCxnSpPr>
        <p:spPr>
          <a:xfrm flipV="1">
            <a:off x="2211870" y="2055359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AA6C2F11-5ACF-6FB1-207B-6D8AEBDCB839}"/>
              </a:ext>
            </a:extLst>
          </p:cNvPr>
          <p:cNvCxnSpPr/>
          <p:nvPr/>
        </p:nvCxnSpPr>
        <p:spPr>
          <a:xfrm>
            <a:off x="1626879" y="4010525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92375DB7-18ED-5020-D1C0-7F0A452A0E33}"/>
              </a:ext>
            </a:extLst>
          </p:cNvPr>
          <p:cNvCxnSpPr>
            <a:cxnSpLocks/>
          </p:cNvCxnSpPr>
          <p:nvPr/>
        </p:nvCxnSpPr>
        <p:spPr>
          <a:xfrm>
            <a:off x="1634105" y="6618251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AFA4838C-AB57-8689-84BE-B1E3907E5BEF}"/>
              </a:ext>
            </a:extLst>
          </p:cNvPr>
          <p:cNvCxnSpPr>
            <a:cxnSpLocks/>
          </p:cNvCxnSpPr>
          <p:nvPr/>
        </p:nvCxnSpPr>
        <p:spPr>
          <a:xfrm>
            <a:off x="1634476" y="4594260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BB65D1DA-71AE-8966-1AC1-D9D11BD80087}"/>
              </a:ext>
            </a:extLst>
          </p:cNvPr>
          <p:cNvCxnSpPr/>
          <p:nvPr/>
        </p:nvCxnSpPr>
        <p:spPr>
          <a:xfrm>
            <a:off x="1637983" y="2493767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3AB93DD-DC36-6E17-74D1-D72F906904D0}"/>
              </a:ext>
            </a:extLst>
          </p:cNvPr>
          <p:cNvCxnSpPr>
            <a:cxnSpLocks/>
          </p:cNvCxnSpPr>
          <p:nvPr/>
        </p:nvCxnSpPr>
        <p:spPr>
          <a:xfrm>
            <a:off x="1634154" y="3535528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711D810-A49F-4C43-7E7E-7D7044A24E94}"/>
              </a:ext>
            </a:extLst>
          </p:cNvPr>
          <p:cNvCxnSpPr/>
          <p:nvPr/>
        </p:nvCxnSpPr>
        <p:spPr>
          <a:xfrm>
            <a:off x="1633536" y="3033796"/>
            <a:ext cx="24053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Rectangle 50">
            <a:extLst>
              <a:ext uri="{FF2B5EF4-FFF2-40B4-BE49-F238E27FC236}">
                <a16:creationId xmlns:a16="http://schemas.microsoft.com/office/drawing/2014/main" id="{F33321CD-FCF1-E942-226E-03AA9DB33620}"/>
              </a:ext>
            </a:extLst>
          </p:cNvPr>
          <p:cNvSpPr/>
          <p:nvPr/>
        </p:nvSpPr>
        <p:spPr>
          <a:xfrm>
            <a:off x="1685102" y="2160862"/>
            <a:ext cx="1026937" cy="6030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 President for Student Affairs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9817BE1-A587-D52B-CA07-A3DFD2C93885}"/>
              </a:ext>
            </a:extLst>
          </p:cNvPr>
          <p:cNvSpPr/>
          <p:nvPr/>
        </p:nvSpPr>
        <p:spPr>
          <a:xfrm>
            <a:off x="1676297" y="4313754"/>
            <a:ext cx="1008578" cy="56866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Admissions/ Records and Registrar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703024DB-2877-0355-9F8C-2ED195EA7AA7}"/>
              </a:ext>
            </a:extLst>
          </p:cNvPr>
          <p:cNvSpPr/>
          <p:nvPr/>
        </p:nvSpPr>
        <p:spPr>
          <a:xfrm>
            <a:off x="1672763" y="4944829"/>
            <a:ext cx="1009914" cy="4216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     Testing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2890146" y="4915980"/>
            <a:ext cx="985894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Facility Services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1F199C-8048-65B1-DD4D-E5126DE0A7E0}"/>
              </a:ext>
            </a:extLst>
          </p:cNvPr>
          <p:cNvSpPr/>
          <p:nvPr/>
        </p:nvSpPr>
        <p:spPr>
          <a:xfrm>
            <a:off x="5340451" y="2809657"/>
            <a:ext cx="985894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Assistant Director of Marketing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5345154" y="3440192"/>
            <a:ext cx="985894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Communications Officer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D4F8C9-7AC7-D304-E734-DFB255FD79EC}"/>
              </a:ext>
            </a:extLst>
          </p:cNvPr>
          <p:cNvSpPr/>
          <p:nvPr/>
        </p:nvSpPr>
        <p:spPr>
          <a:xfrm>
            <a:off x="5350818" y="4059220"/>
            <a:ext cx="985894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Communications Specialist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5351602" y="4704493"/>
            <a:ext cx="985894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Creative Services Manager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5351602" y="5335669"/>
            <a:ext cx="985894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Graphic Designer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5350818" y="5966845"/>
            <a:ext cx="985894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Full Stack Developer/Web Designer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BED11A2-CB4E-9B8E-718A-5A87E3AE7C36}"/>
              </a:ext>
            </a:extLst>
          </p:cNvPr>
          <p:cNvSpPr/>
          <p:nvPr/>
        </p:nvSpPr>
        <p:spPr>
          <a:xfrm>
            <a:off x="6514731" y="4254361"/>
            <a:ext cx="1024273" cy="550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Police Officers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CA5BC8E-E476-6209-F50B-FEE1935A7BE5}"/>
              </a:ext>
            </a:extLst>
          </p:cNvPr>
          <p:cNvSpPr/>
          <p:nvPr/>
        </p:nvSpPr>
        <p:spPr>
          <a:xfrm>
            <a:off x="795704" y="1460166"/>
            <a:ext cx="1565942" cy="4444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Vice President of Academic and Student Affairs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(DASA)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36A9396-5DA6-5821-7A3B-F42A1CDA8E85}"/>
              </a:ext>
            </a:extLst>
          </p:cNvPr>
          <p:cNvCxnSpPr>
            <a:cxnSpLocks/>
          </p:cNvCxnSpPr>
          <p:nvPr/>
        </p:nvCxnSpPr>
        <p:spPr>
          <a:xfrm>
            <a:off x="955214" y="2055359"/>
            <a:ext cx="124550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81ACDAB3-3D7D-F9F6-DE96-6332EE724D3B}"/>
              </a:ext>
            </a:extLst>
          </p:cNvPr>
          <p:cNvSpPr/>
          <p:nvPr/>
        </p:nvSpPr>
        <p:spPr>
          <a:xfrm>
            <a:off x="1672763" y="5416884"/>
            <a:ext cx="1009914" cy="4216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Dual Credit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C598BB9-A7F9-37F2-DDD1-9CB72C9850A5}"/>
              </a:ext>
            </a:extLst>
          </p:cNvPr>
          <p:cNvSpPr/>
          <p:nvPr/>
        </p:nvSpPr>
        <p:spPr>
          <a:xfrm>
            <a:off x="1675155" y="2828945"/>
            <a:ext cx="1009914" cy="4216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Students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26A8FDB-8CAF-BFB6-6ECF-0AE4156E2266}"/>
              </a:ext>
            </a:extLst>
          </p:cNvPr>
          <p:cNvSpPr/>
          <p:nvPr/>
        </p:nvSpPr>
        <p:spPr>
          <a:xfrm>
            <a:off x="1677691" y="3306296"/>
            <a:ext cx="1009914" cy="4216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Student Services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94B6896-A652-4D5B-01F5-01E228F0F6BD}"/>
              </a:ext>
            </a:extLst>
          </p:cNvPr>
          <p:cNvSpPr/>
          <p:nvPr/>
        </p:nvSpPr>
        <p:spPr>
          <a:xfrm>
            <a:off x="1672763" y="3783647"/>
            <a:ext cx="1009914" cy="4703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Student Financial Services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46DD707-BDBF-5083-F803-27E432FD2DED}"/>
              </a:ext>
            </a:extLst>
          </p:cNvPr>
          <p:cNvSpPr/>
          <p:nvPr/>
        </p:nvSpPr>
        <p:spPr>
          <a:xfrm>
            <a:off x="1673951" y="6383951"/>
            <a:ext cx="1009914" cy="4216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League City Director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D8A2817-18A2-BC83-FA5B-E6305CBD7DF8}"/>
              </a:ext>
            </a:extLst>
          </p:cNvPr>
          <p:cNvSpPr/>
          <p:nvPr/>
        </p:nvSpPr>
        <p:spPr>
          <a:xfrm>
            <a:off x="1672763" y="5901842"/>
            <a:ext cx="1009914" cy="4216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Enrollment Management</a:t>
            </a: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7BFF3851-2C94-3895-57C4-9D5912135710}"/>
              </a:ext>
            </a:extLst>
          </p:cNvPr>
          <p:cNvCxnSpPr>
            <a:cxnSpLocks/>
          </p:cNvCxnSpPr>
          <p:nvPr/>
        </p:nvCxnSpPr>
        <p:spPr>
          <a:xfrm flipH="1">
            <a:off x="400021" y="2474055"/>
            <a:ext cx="11346" cy="28860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10264279-6744-6C99-F39C-D5E4B24F7D79}"/>
              </a:ext>
            </a:extLst>
          </p:cNvPr>
          <p:cNvCxnSpPr/>
          <p:nvPr/>
        </p:nvCxnSpPr>
        <p:spPr>
          <a:xfrm flipH="1">
            <a:off x="1623197" y="2493767"/>
            <a:ext cx="10339" cy="41244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7C33B2FA-2628-51F5-B764-7D14B2CD0555}"/>
              </a:ext>
            </a:extLst>
          </p:cNvPr>
          <p:cNvCxnSpPr/>
          <p:nvPr/>
        </p:nvCxnSpPr>
        <p:spPr>
          <a:xfrm>
            <a:off x="2848140" y="2514763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2906619" y="2169085"/>
            <a:ext cx="985894" cy="7316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 President for Fiscal Affairs</a:t>
            </a:r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BE1D993A-0309-280B-F123-896B56CC12E2}"/>
              </a:ext>
            </a:extLst>
          </p:cNvPr>
          <p:cNvCxnSpPr/>
          <p:nvPr/>
        </p:nvCxnSpPr>
        <p:spPr>
          <a:xfrm flipH="1">
            <a:off x="2841555" y="2515000"/>
            <a:ext cx="6585" cy="26447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0" name="Rectangle 119">
            <a:extLst>
              <a:ext uri="{FF2B5EF4-FFF2-40B4-BE49-F238E27FC236}">
                <a16:creationId xmlns:a16="http://schemas.microsoft.com/office/drawing/2014/main" id="{97451B0D-EC6A-CBEE-6A9F-F77AF1371868}"/>
              </a:ext>
            </a:extLst>
          </p:cNvPr>
          <p:cNvSpPr/>
          <p:nvPr/>
        </p:nvSpPr>
        <p:spPr>
          <a:xfrm>
            <a:off x="4084156" y="3671242"/>
            <a:ext cx="1033147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Coordinator - Fundraiser</a:t>
            </a:r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705F8382-AA59-5574-AE0A-698F0AF81698}"/>
              </a:ext>
            </a:extLst>
          </p:cNvPr>
          <p:cNvCxnSpPr/>
          <p:nvPr/>
        </p:nvCxnSpPr>
        <p:spPr>
          <a:xfrm flipH="1">
            <a:off x="4025017" y="2544098"/>
            <a:ext cx="7414" cy="32936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88437E42-E222-657F-F91C-532E5F10F15C}"/>
              </a:ext>
            </a:extLst>
          </p:cNvPr>
          <p:cNvCxnSpPr/>
          <p:nvPr/>
        </p:nvCxnSpPr>
        <p:spPr>
          <a:xfrm>
            <a:off x="5280964" y="2442743"/>
            <a:ext cx="15836" cy="378729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9100935F-D400-81CA-6FE4-687964D26239}"/>
              </a:ext>
            </a:extLst>
          </p:cNvPr>
          <p:cNvCxnSpPr/>
          <p:nvPr/>
        </p:nvCxnSpPr>
        <p:spPr>
          <a:xfrm>
            <a:off x="6454677" y="2520373"/>
            <a:ext cx="0" cy="20147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F0ACF320-A98E-5DAB-5543-7D795779BE8E}"/>
              </a:ext>
            </a:extLst>
          </p:cNvPr>
          <p:cNvCxnSpPr/>
          <p:nvPr/>
        </p:nvCxnSpPr>
        <p:spPr>
          <a:xfrm>
            <a:off x="7651626" y="2537835"/>
            <a:ext cx="0" cy="20584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7573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8DFD752-1A40-6084-2767-FAA27289F173}"/>
              </a:ext>
            </a:extLst>
          </p:cNvPr>
          <p:cNvCxnSpPr/>
          <p:nvPr/>
        </p:nvCxnSpPr>
        <p:spPr>
          <a:xfrm>
            <a:off x="4110694" y="2105050"/>
            <a:ext cx="0" cy="8492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44FDC71-95BD-061E-A6B8-247C69DA49C8}"/>
              </a:ext>
            </a:extLst>
          </p:cNvPr>
          <p:cNvCxnSpPr/>
          <p:nvPr/>
        </p:nvCxnSpPr>
        <p:spPr>
          <a:xfrm flipV="1">
            <a:off x="4794895" y="2959495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DBD45479-2AD8-8A33-0306-45CEB1446695}"/>
              </a:ext>
            </a:extLst>
          </p:cNvPr>
          <p:cNvCxnSpPr/>
          <p:nvPr/>
        </p:nvCxnSpPr>
        <p:spPr>
          <a:xfrm flipV="1">
            <a:off x="3512195" y="2959495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BDBDAE-5DC0-E6B9-1B0C-9AADE30F6460}"/>
              </a:ext>
            </a:extLst>
          </p:cNvPr>
          <p:cNvCxnSpPr/>
          <p:nvPr/>
        </p:nvCxnSpPr>
        <p:spPr>
          <a:xfrm>
            <a:off x="2930443" y="3920486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5D3553-EE82-8ABA-3693-03ABAEF030C0}"/>
              </a:ext>
            </a:extLst>
          </p:cNvPr>
          <p:cNvCxnSpPr/>
          <p:nvPr/>
        </p:nvCxnSpPr>
        <p:spPr>
          <a:xfrm>
            <a:off x="2931268" y="4528262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A1B6C9E-2A40-8542-DB2E-2574CCAC12DB}"/>
              </a:ext>
            </a:extLst>
          </p:cNvPr>
          <p:cNvCxnSpPr/>
          <p:nvPr/>
        </p:nvCxnSpPr>
        <p:spPr>
          <a:xfrm>
            <a:off x="2929288" y="5159492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CD794B6-00EC-1A08-3F17-63738887FDF7}"/>
              </a:ext>
            </a:extLst>
          </p:cNvPr>
          <p:cNvCxnSpPr/>
          <p:nvPr/>
        </p:nvCxnSpPr>
        <p:spPr>
          <a:xfrm>
            <a:off x="2914607" y="3269728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19EAE19-84EE-6123-BBEE-C732B5812879}"/>
              </a:ext>
            </a:extLst>
          </p:cNvPr>
          <p:cNvCxnSpPr/>
          <p:nvPr/>
        </p:nvCxnSpPr>
        <p:spPr>
          <a:xfrm>
            <a:off x="2939951" y="5792986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6997F620-DD19-8193-8840-B9D622F76082}"/>
              </a:ext>
            </a:extLst>
          </p:cNvPr>
          <p:cNvSpPr/>
          <p:nvPr/>
        </p:nvSpPr>
        <p:spPr>
          <a:xfrm>
            <a:off x="2974093" y="3636642"/>
            <a:ext cx="1076332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Gulf Coast Safety Institute</a:t>
            </a:r>
          </a:p>
          <a:p>
            <a:pPr algn="ctr"/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7870E8FD-38CD-A8F7-3520-6044F7C926C6}"/>
              </a:ext>
            </a:extLst>
          </p:cNvPr>
          <p:cNvSpPr/>
          <p:nvPr/>
        </p:nvSpPr>
        <p:spPr>
          <a:xfrm>
            <a:off x="2988626" y="5528261"/>
            <a:ext cx="106518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 Allied Health Interim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 Carrier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059C6AD-35BB-B555-5B1D-4090BFCBAB65}"/>
              </a:ext>
            </a:extLst>
          </p:cNvPr>
          <p:cNvSpPr/>
          <p:nvPr/>
        </p:nvSpPr>
        <p:spPr>
          <a:xfrm>
            <a:off x="2962158" y="3011555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Continuing Education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Paige Parrish</a:t>
            </a:r>
          </a:p>
        </p:txBody>
      </p:sp>
      <p:cxnSp>
        <p:nvCxnSpPr>
          <p:cNvPr id="100" name="Straight Connector 99"/>
          <p:cNvCxnSpPr/>
          <p:nvPr/>
        </p:nvCxnSpPr>
        <p:spPr>
          <a:xfrm>
            <a:off x="950508" y="187071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216" y="644462"/>
            <a:ext cx="32271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Division of Academic and Student Affairs</a:t>
            </a:r>
          </a:p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(DASA)</a:t>
            </a:r>
          </a:p>
        </p:txBody>
      </p:sp>
      <p:sp>
        <p:nvSpPr>
          <p:cNvPr id="32" name="Date Placeholder 3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094C1-CF42-4C16-A39D-C2B141E2F608}" type="datetime1">
              <a:rPr lang="en-US" smtClean="0"/>
              <a:t>7/12/2024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73C0FE-EFEA-38BC-37A1-CFFA225660F7}"/>
              </a:ext>
            </a:extLst>
          </p:cNvPr>
          <p:cNvSpPr/>
          <p:nvPr/>
        </p:nvSpPr>
        <p:spPr>
          <a:xfrm>
            <a:off x="3228381" y="1850238"/>
            <a:ext cx="1670463" cy="6484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Executive Vice President –</a:t>
            </a:r>
            <a:r>
              <a:rPr kumimoji="0" lang="en-US" sz="9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Division of Academic and Student Affairs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Dr. Helen Brewer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DFB842D4-0638-9D61-5791-47ACA2B4D9CB}"/>
              </a:ext>
            </a:extLst>
          </p:cNvPr>
          <p:cNvSpPr/>
          <p:nvPr/>
        </p:nvSpPr>
        <p:spPr>
          <a:xfrm>
            <a:off x="4245384" y="3010850"/>
            <a:ext cx="1147876" cy="6484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Planning, Effectiveness, Assessment and Research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Blanca Bauer</a:t>
            </a:r>
          </a:p>
        </p:txBody>
      </p: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3F397BBF-B684-05DE-93C1-7AC5E192E3D9}"/>
              </a:ext>
            </a:extLst>
          </p:cNvPr>
          <p:cNvCxnSpPr>
            <a:stCxn id="4" idx="3"/>
          </p:cNvCxnSpPr>
          <p:nvPr/>
        </p:nvCxnSpPr>
        <p:spPr>
          <a:xfrm flipV="1">
            <a:off x="4898844" y="2174482"/>
            <a:ext cx="265859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B3BE02FE-8F93-45DB-9172-198C18F06E37}"/>
              </a:ext>
            </a:extLst>
          </p:cNvPr>
          <p:cNvCxnSpPr/>
          <p:nvPr/>
        </p:nvCxnSpPr>
        <p:spPr>
          <a:xfrm>
            <a:off x="5845605" y="2174482"/>
            <a:ext cx="12013" cy="3633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F7C0BDCE-BC9C-4486-A3C1-767B4FB8C3E9}"/>
              </a:ext>
            </a:extLst>
          </p:cNvPr>
          <p:cNvCxnSpPr/>
          <p:nvPr/>
        </p:nvCxnSpPr>
        <p:spPr>
          <a:xfrm>
            <a:off x="7549086" y="2186933"/>
            <a:ext cx="12013" cy="3633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AC36DB82-D152-39E7-DE29-2CCC88080BDB}"/>
              </a:ext>
            </a:extLst>
          </p:cNvPr>
          <p:cNvSpPr/>
          <p:nvPr/>
        </p:nvSpPr>
        <p:spPr>
          <a:xfrm>
            <a:off x="6800714" y="2256429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Administrative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Leanne Downton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61FE48-D935-B154-5D59-F041C55C2D6E}"/>
              </a:ext>
            </a:extLst>
          </p:cNvPr>
          <p:cNvSpPr/>
          <p:nvPr/>
        </p:nvSpPr>
        <p:spPr>
          <a:xfrm>
            <a:off x="5088885" y="2255129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Instructional Operations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Mary Dehart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9BF3FA2-5A2C-FF2E-59E5-5E933DF68D51}"/>
              </a:ext>
            </a:extLst>
          </p:cNvPr>
          <p:cNvSpPr/>
          <p:nvPr/>
        </p:nvSpPr>
        <p:spPr>
          <a:xfrm>
            <a:off x="2978797" y="4267177"/>
            <a:ext cx="107162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Lifelong Learning Manager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Lisa Renfroe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2D47945-5EB6-8F71-DBC5-88F50085E46E}"/>
              </a:ext>
            </a:extLst>
          </p:cNvPr>
          <p:cNvCxnSpPr/>
          <p:nvPr/>
        </p:nvCxnSpPr>
        <p:spPr>
          <a:xfrm>
            <a:off x="3512195" y="2959495"/>
            <a:ext cx="12827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E6400B58-6F92-FC23-B34A-86FFFFA01AFA}"/>
              </a:ext>
            </a:extLst>
          </p:cNvPr>
          <p:cNvSpPr/>
          <p:nvPr/>
        </p:nvSpPr>
        <p:spPr>
          <a:xfrm>
            <a:off x="2985245" y="4897719"/>
            <a:ext cx="106518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Industrial Workforce Program Manager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Kermit Harris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FDB5563C-9139-8EE2-96EE-9423443D4AD2}"/>
              </a:ext>
            </a:extLst>
          </p:cNvPr>
          <p:cNvCxnSpPr/>
          <p:nvPr/>
        </p:nvCxnSpPr>
        <p:spPr>
          <a:xfrm>
            <a:off x="2914607" y="3269728"/>
            <a:ext cx="14681" cy="252325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4564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5C1407F3-814C-4852-B0FC-956D54611B0E}"/>
              </a:ext>
            </a:extLst>
          </p:cNvPr>
          <p:cNvCxnSpPr>
            <a:cxnSpLocks/>
          </p:cNvCxnSpPr>
          <p:nvPr/>
        </p:nvCxnSpPr>
        <p:spPr>
          <a:xfrm flipV="1">
            <a:off x="4523372" y="757799"/>
            <a:ext cx="0" cy="15608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972810" y="169229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216" y="644462"/>
            <a:ext cx="14782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Academic Affairs</a:t>
            </a:r>
          </a:p>
        </p:txBody>
      </p:sp>
      <p:sp>
        <p:nvSpPr>
          <p:cNvPr id="32" name="Date Placeholder 3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094C1-CF42-4C16-A39D-C2B141E2F608}" type="datetime1">
              <a:rPr lang="en-US" smtClean="0"/>
              <a:t>7/12/2024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FBF0BFE-8B62-C28A-8F59-7151B6357D0C}"/>
              </a:ext>
            </a:extLst>
          </p:cNvPr>
          <p:cNvCxnSpPr/>
          <p:nvPr/>
        </p:nvCxnSpPr>
        <p:spPr>
          <a:xfrm flipV="1">
            <a:off x="7042897" y="2301313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B0EB343-43EC-94E2-8A44-B3FBB4F97B4A}"/>
              </a:ext>
            </a:extLst>
          </p:cNvPr>
          <p:cNvCxnSpPr/>
          <p:nvPr/>
        </p:nvCxnSpPr>
        <p:spPr>
          <a:xfrm flipV="1">
            <a:off x="4528728" y="2311361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ED23DFC-1874-445D-BBC3-90D43555B79A}"/>
              </a:ext>
            </a:extLst>
          </p:cNvPr>
          <p:cNvCxnSpPr/>
          <p:nvPr/>
        </p:nvCxnSpPr>
        <p:spPr>
          <a:xfrm>
            <a:off x="3956889" y="3322344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F7C24D0-CE7E-1DF1-94B0-42F6FBD67F17}"/>
              </a:ext>
            </a:extLst>
          </p:cNvPr>
          <p:cNvCxnSpPr/>
          <p:nvPr/>
        </p:nvCxnSpPr>
        <p:spPr>
          <a:xfrm>
            <a:off x="3955011" y="3989029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F757A3D-B9EF-C360-A8AB-A70113A0DF3B}"/>
              </a:ext>
            </a:extLst>
          </p:cNvPr>
          <p:cNvCxnSpPr/>
          <p:nvPr/>
        </p:nvCxnSpPr>
        <p:spPr>
          <a:xfrm>
            <a:off x="3968434" y="4625665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793E79E-C7D0-203D-B16A-051282253A12}"/>
              </a:ext>
            </a:extLst>
          </p:cNvPr>
          <p:cNvCxnSpPr/>
          <p:nvPr/>
        </p:nvCxnSpPr>
        <p:spPr>
          <a:xfrm>
            <a:off x="3950106" y="2689692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F483C82-437C-7570-28D1-EE45DFA92230}"/>
              </a:ext>
            </a:extLst>
          </p:cNvPr>
          <p:cNvCxnSpPr/>
          <p:nvPr/>
        </p:nvCxnSpPr>
        <p:spPr>
          <a:xfrm flipV="1">
            <a:off x="3271611" y="2311361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C441651-9D68-9ABC-7845-623D4368FECB}"/>
              </a:ext>
            </a:extLst>
          </p:cNvPr>
          <p:cNvCxnSpPr/>
          <p:nvPr/>
        </p:nvCxnSpPr>
        <p:spPr>
          <a:xfrm flipV="1">
            <a:off x="5795425" y="2308122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03DA7DCA-92DF-17E5-7BBC-52B6F4FD0EED}"/>
              </a:ext>
            </a:extLst>
          </p:cNvPr>
          <p:cNvCxnSpPr/>
          <p:nvPr/>
        </p:nvCxnSpPr>
        <p:spPr>
          <a:xfrm>
            <a:off x="5281324" y="1896044"/>
            <a:ext cx="5274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6" name="Rectangle 105">
            <a:extLst>
              <a:ext uri="{FF2B5EF4-FFF2-40B4-BE49-F238E27FC236}">
                <a16:creationId xmlns:a16="http://schemas.microsoft.com/office/drawing/2014/main" id="{CC904EA7-3313-6855-495C-3F7414806560}"/>
              </a:ext>
            </a:extLst>
          </p:cNvPr>
          <p:cNvSpPr/>
          <p:nvPr/>
        </p:nvSpPr>
        <p:spPr>
          <a:xfrm>
            <a:off x="5573636" y="1617293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Administrative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Jennifer Johnson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73C0FE-EFEA-38BC-37A1-CFFA225660F7}"/>
              </a:ext>
            </a:extLst>
          </p:cNvPr>
          <p:cNvSpPr/>
          <p:nvPr/>
        </p:nvSpPr>
        <p:spPr>
          <a:xfrm>
            <a:off x="3702642" y="521463"/>
            <a:ext cx="1670463" cy="6484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Executive Vice President –</a:t>
            </a:r>
            <a:r>
              <a:rPr kumimoji="0" lang="en-US" sz="9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Division of Academic and Student Affairs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Dr. Helen Brewer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2D3C23-F749-15E6-52A9-106ACEC48671}"/>
              </a:ext>
            </a:extLst>
          </p:cNvPr>
          <p:cNvCxnSpPr/>
          <p:nvPr/>
        </p:nvCxnSpPr>
        <p:spPr>
          <a:xfrm>
            <a:off x="1408955" y="6475437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BDBDAE-5DC0-E6B9-1B0C-9AADE30F6460}"/>
              </a:ext>
            </a:extLst>
          </p:cNvPr>
          <p:cNvCxnSpPr/>
          <p:nvPr/>
        </p:nvCxnSpPr>
        <p:spPr>
          <a:xfrm>
            <a:off x="1394039" y="3338896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5D3553-EE82-8ABA-3693-03ABAEF030C0}"/>
              </a:ext>
            </a:extLst>
          </p:cNvPr>
          <p:cNvCxnSpPr/>
          <p:nvPr/>
        </p:nvCxnSpPr>
        <p:spPr>
          <a:xfrm>
            <a:off x="1401214" y="3978422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A1B6C9E-2A40-8542-DB2E-2574CCAC12DB}"/>
              </a:ext>
            </a:extLst>
          </p:cNvPr>
          <p:cNvCxnSpPr/>
          <p:nvPr/>
        </p:nvCxnSpPr>
        <p:spPr>
          <a:xfrm>
            <a:off x="1405584" y="4596952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CD794B6-00EC-1A08-3F17-63738887FDF7}"/>
              </a:ext>
            </a:extLst>
          </p:cNvPr>
          <p:cNvCxnSpPr/>
          <p:nvPr/>
        </p:nvCxnSpPr>
        <p:spPr>
          <a:xfrm>
            <a:off x="1378203" y="2688138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19EAE19-84EE-6123-BBEE-C732B5812879}"/>
              </a:ext>
            </a:extLst>
          </p:cNvPr>
          <p:cNvCxnSpPr/>
          <p:nvPr/>
        </p:nvCxnSpPr>
        <p:spPr>
          <a:xfrm>
            <a:off x="1403547" y="5233786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F98A3987-0CE2-7179-BDDF-7A823B796227}"/>
              </a:ext>
            </a:extLst>
          </p:cNvPr>
          <p:cNvCxnSpPr/>
          <p:nvPr/>
        </p:nvCxnSpPr>
        <p:spPr>
          <a:xfrm>
            <a:off x="1404035" y="5858461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6997F620-DD19-8193-8840-B9D622F76082}"/>
              </a:ext>
            </a:extLst>
          </p:cNvPr>
          <p:cNvSpPr/>
          <p:nvPr/>
        </p:nvSpPr>
        <p:spPr>
          <a:xfrm>
            <a:off x="1437689" y="3055052"/>
            <a:ext cx="1076332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and Behavioral Sciences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Shinya Wakao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9BF3FA2-5A2C-FF2E-59E5-5E933DF68D51}"/>
              </a:ext>
            </a:extLst>
          </p:cNvPr>
          <p:cNvSpPr/>
          <p:nvPr/>
        </p:nvSpPr>
        <p:spPr>
          <a:xfrm>
            <a:off x="1442393" y="3685587"/>
            <a:ext cx="107162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Humanities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Brian Anderson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BDD0318-E9A3-6AF1-4D39-A81738FAD79A}"/>
              </a:ext>
            </a:extLst>
          </p:cNvPr>
          <p:cNvSpPr/>
          <p:nvPr/>
        </p:nvSpPr>
        <p:spPr>
          <a:xfrm>
            <a:off x="1448057" y="4304615"/>
            <a:ext cx="107047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Fine Arts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Paul Boyd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7870E8FD-38CD-A8F7-3520-6044F7C926C6}"/>
              </a:ext>
            </a:extLst>
          </p:cNvPr>
          <p:cNvSpPr/>
          <p:nvPr/>
        </p:nvSpPr>
        <p:spPr>
          <a:xfrm>
            <a:off x="1448841" y="4949888"/>
            <a:ext cx="106518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 and Computer Science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Leslie Richardson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A252444B-87B2-DFEA-F9CF-16D4536DB171}"/>
              </a:ext>
            </a:extLst>
          </p:cNvPr>
          <p:cNvSpPr/>
          <p:nvPr/>
        </p:nvSpPr>
        <p:spPr>
          <a:xfrm>
            <a:off x="1448840" y="5581064"/>
            <a:ext cx="1065179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 and Engineering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Sheena Abernathy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AB8BD073-A4A1-FCC0-CEDA-3EC4B39E853C}"/>
              </a:ext>
            </a:extLst>
          </p:cNvPr>
          <p:cNvSpPr/>
          <p:nvPr/>
        </p:nvSpPr>
        <p:spPr>
          <a:xfrm>
            <a:off x="1448057" y="6212240"/>
            <a:ext cx="106517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Library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Kathryn Park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6D28A52D-1D7E-652F-D96E-01D6049270DE}"/>
              </a:ext>
            </a:extLst>
          </p:cNvPr>
          <p:cNvCxnSpPr/>
          <p:nvPr/>
        </p:nvCxnSpPr>
        <p:spPr>
          <a:xfrm>
            <a:off x="1378203" y="2688138"/>
            <a:ext cx="15836" cy="378729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7C8362A6-0C84-E8EE-C4C4-8C04E5894630}"/>
              </a:ext>
            </a:extLst>
          </p:cNvPr>
          <p:cNvCxnSpPr/>
          <p:nvPr/>
        </p:nvCxnSpPr>
        <p:spPr>
          <a:xfrm>
            <a:off x="2677264" y="3338192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5488C9-EE32-41CF-3B99-703AB2B84A84}"/>
              </a:ext>
            </a:extLst>
          </p:cNvPr>
          <p:cNvCxnSpPr/>
          <p:nvPr/>
        </p:nvCxnSpPr>
        <p:spPr>
          <a:xfrm>
            <a:off x="2684439" y="3977718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0B560536-F347-FAA2-4484-F8F661CB6FBC}"/>
              </a:ext>
            </a:extLst>
          </p:cNvPr>
          <p:cNvCxnSpPr/>
          <p:nvPr/>
        </p:nvCxnSpPr>
        <p:spPr>
          <a:xfrm>
            <a:off x="2688809" y="4596248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14D84C13-705B-C563-0E7F-0487D37B4123}"/>
              </a:ext>
            </a:extLst>
          </p:cNvPr>
          <p:cNvCxnSpPr/>
          <p:nvPr/>
        </p:nvCxnSpPr>
        <p:spPr>
          <a:xfrm>
            <a:off x="2661428" y="2687434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71433C33-8929-CA2C-384A-F4660842AE4D}"/>
              </a:ext>
            </a:extLst>
          </p:cNvPr>
          <p:cNvCxnSpPr/>
          <p:nvPr/>
        </p:nvCxnSpPr>
        <p:spPr>
          <a:xfrm>
            <a:off x="2686772" y="5233082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DFB842D4-0638-9D61-5791-47ACA2B4D9CB}"/>
              </a:ext>
            </a:extLst>
          </p:cNvPr>
          <p:cNvSpPr/>
          <p:nvPr/>
        </p:nvSpPr>
        <p:spPr>
          <a:xfrm>
            <a:off x="2708979" y="2429261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Instruction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Rebecca Montz</a:t>
            </a: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CC067FE3-956B-1A6E-3A67-AF1D67C45AFD}"/>
              </a:ext>
            </a:extLst>
          </p:cNvPr>
          <p:cNvCxnSpPr/>
          <p:nvPr/>
        </p:nvCxnSpPr>
        <p:spPr>
          <a:xfrm>
            <a:off x="2687260" y="5857757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Rectangle 91">
            <a:extLst>
              <a:ext uri="{FF2B5EF4-FFF2-40B4-BE49-F238E27FC236}">
                <a16:creationId xmlns:a16="http://schemas.microsoft.com/office/drawing/2014/main" id="{14A25C62-6C8E-74EF-626B-791FA49D1230}"/>
              </a:ext>
            </a:extLst>
          </p:cNvPr>
          <p:cNvSpPr/>
          <p:nvPr/>
        </p:nvSpPr>
        <p:spPr>
          <a:xfrm>
            <a:off x="2720914" y="3054348"/>
            <a:ext cx="1076332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Nursing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Debra Bauer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4E73BE63-DADF-4588-CD5D-5432018BE87A}"/>
              </a:ext>
            </a:extLst>
          </p:cNvPr>
          <p:cNvSpPr/>
          <p:nvPr/>
        </p:nvSpPr>
        <p:spPr>
          <a:xfrm>
            <a:off x="2725618" y="3684883"/>
            <a:ext cx="107162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Allied Health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 Carrier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80741E6C-7723-0DB8-C177-247F555A65D8}"/>
              </a:ext>
            </a:extLst>
          </p:cNvPr>
          <p:cNvSpPr/>
          <p:nvPr/>
        </p:nvSpPr>
        <p:spPr>
          <a:xfrm>
            <a:off x="2731282" y="4303911"/>
            <a:ext cx="107047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Radiologic Technology Program Director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Laura Schrettner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E6A31F0E-0820-809B-4491-26FAB8B0D08C}"/>
              </a:ext>
            </a:extLst>
          </p:cNvPr>
          <p:cNvSpPr/>
          <p:nvPr/>
        </p:nvSpPr>
        <p:spPr>
          <a:xfrm>
            <a:off x="2732066" y="4949184"/>
            <a:ext cx="106518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Dental Hygiene Program Director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Emily Falls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EDD100EF-EA64-AC3C-5ED7-660EEC43B8A2}"/>
              </a:ext>
            </a:extLst>
          </p:cNvPr>
          <p:cNvSpPr/>
          <p:nvPr/>
        </p:nvSpPr>
        <p:spPr>
          <a:xfrm>
            <a:off x="2732065" y="5580359"/>
            <a:ext cx="1065179" cy="639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Surgical Technology Program Coordinator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Lydia Wardell</a:t>
            </a:r>
          </a:p>
        </p:txBody>
      </p: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773AFD5B-40A9-8827-C10A-2634CA8C4D29}"/>
              </a:ext>
            </a:extLst>
          </p:cNvPr>
          <p:cNvCxnSpPr/>
          <p:nvPr/>
        </p:nvCxnSpPr>
        <p:spPr>
          <a:xfrm>
            <a:off x="3959004" y="5270921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5" name="Rectangle 104">
            <a:extLst>
              <a:ext uri="{FF2B5EF4-FFF2-40B4-BE49-F238E27FC236}">
                <a16:creationId xmlns:a16="http://schemas.microsoft.com/office/drawing/2014/main" id="{EAFF18B7-654D-DA41-FC9F-2E0CBC6C5F8F}"/>
              </a:ext>
            </a:extLst>
          </p:cNvPr>
          <p:cNvSpPr/>
          <p:nvPr/>
        </p:nvSpPr>
        <p:spPr>
          <a:xfrm>
            <a:off x="4023277" y="4996133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Service Careers Chair</a:t>
            </a:r>
          </a:p>
          <a:p>
            <a:pPr algn="ctr"/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B5B32CBA-D145-A942-6AB9-6F00191364AB}"/>
              </a:ext>
            </a:extLst>
          </p:cNvPr>
          <p:cNvSpPr/>
          <p:nvPr/>
        </p:nvSpPr>
        <p:spPr>
          <a:xfrm>
            <a:off x="4026482" y="4353726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Industrial Careers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Derrick Lewis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6C12B40D-A244-7E1F-56C9-4C676A868A1A}"/>
              </a:ext>
            </a:extLst>
          </p:cNvPr>
          <p:cNvSpPr/>
          <p:nvPr/>
        </p:nvSpPr>
        <p:spPr>
          <a:xfrm>
            <a:off x="4023277" y="3712796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Services Careers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Jamie Hunsucker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45F9869D-A718-7D29-3167-E55D2DFADAAF}"/>
              </a:ext>
            </a:extLst>
          </p:cNvPr>
          <p:cNvSpPr/>
          <p:nvPr/>
        </p:nvSpPr>
        <p:spPr>
          <a:xfrm>
            <a:off x="4023741" y="3071152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Andrew Gregory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29DD718-3D79-AA0A-5E8D-13FA2EA7E56A}"/>
              </a:ext>
            </a:extLst>
          </p:cNvPr>
          <p:cNvSpPr/>
          <p:nvPr/>
        </p:nvSpPr>
        <p:spPr>
          <a:xfrm>
            <a:off x="5249035" y="2424023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Adult Education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Josh Hayes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3FF8BE34-231C-9354-EB32-97FFF70E7867}"/>
              </a:ext>
            </a:extLst>
          </p:cNvPr>
          <p:cNvSpPr/>
          <p:nvPr/>
        </p:nvSpPr>
        <p:spPr>
          <a:xfrm>
            <a:off x="6485039" y="2415846"/>
            <a:ext cx="1092781" cy="68108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Educational Technology Services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Brad Denison</a:t>
            </a: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DBD45479-2AD8-8A33-0306-45CEB1446695}"/>
              </a:ext>
            </a:extLst>
          </p:cNvPr>
          <p:cNvCxnSpPr/>
          <p:nvPr/>
        </p:nvCxnSpPr>
        <p:spPr>
          <a:xfrm flipV="1">
            <a:off x="1963091" y="2328218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3979CE2F-A79A-85AB-C50D-6900262579A9}"/>
              </a:ext>
            </a:extLst>
          </p:cNvPr>
          <p:cNvCxnSpPr/>
          <p:nvPr/>
        </p:nvCxnSpPr>
        <p:spPr>
          <a:xfrm>
            <a:off x="2661428" y="2687434"/>
            <a:ext cx="23011" cy="31703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F85BD9DD-6275-5AFF-4EFC-A51C5590628B}"/>
              </a:ext>
            </a:extLst>
          </p:cNvPr>
          <p:cNvCxnSpPr/>
          <p:nvPr/>
        </p:nvCxnSpPr>
        <p:spPr>
          <a:xfrm>
            <a:off x="3950106" y="2693784"/>
            <a:ext cx="6783" cy="25834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F059C6AD-35BB-B555-5B1D-4090BFCBAB65}"/>
              </a:ext>
            </a:extLst>
          </p:cNvPr>
          <p:cNvSpPr/>
          <p:nvPr/>
        </p:nvSpPr>
        <p:spPr>
          <a:xfrm>
            <a:off x="1425754" y="2429965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Instruction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Rocky Barney</a:t>
            </a:r>
          </a:p>
        </p:txBody>
      </p: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77295E62-99CC-C519-1164-3A49345D769C}"/>
              </a:ext>
            </a:extLst>
          </p:cNvPr>
          <p:cNvCxnSpPr/>
          <p:nvPr/>
        </p:nvCxnSpPr>
        <p:spPr>
          <a:xfrm flipV="1">
            <a:off x="1963091" y="2301313"/>
            <a:ext cx="5079806" cy="2690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Rectangle 95">
            <a:extLst>
              <a:ext uri="{FF2B5EF4-FFF2-40B4-BE49-F238E27FC236}">
                <a16:creationId xmlns:a16="http://schemas.microsoft.com/office/drawing/2014/main" id="{4A71D342-A987-A695-A0B1-67920694133B}"/>
              </a:ext>
            </a:extLst>
          </p:cNvPr>
          <p:cNvSpPr/>
          <p:nvPr/>
        </p:nvSpPr>
        <p:spPr>
          <a:xfrm>
            <a:off x="3707615" y="1549298"/>
            <a:ext cx="1670463" cy="6484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Vice President</a:t>
            </a:r>
            <a:r>
              <a:rPr kumimoji="0" lang="en-US" sz="9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for </a:t>
            </a:r>
            <a:r>
              <a:rPr lang="en-US" sz="900" dirty="0">
                <a:solidFill>
                  <a:prstClr val="black"/>
                </a:solidFill>
                <a:latin typeface="Century Gothic" panose="020B0502020202020204"/>
              </a:rPr>
              <a:t>Academic </a:t>
            </a:r>
            <a:r>
              <a:rPr kumimoji="0" lang="en-US" sz="9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Affairs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Dr. Heather Rhodes</a:t>
            </a:r>
          </a:p>
        </p:txBody>
      </p: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3F397BBF-B684-05DE-93C1-7AC5E192E3D9}"/>
              </a:ext>
            </a:extLst>
          </p:cNvPr>
          <p:cNvCxnSpPr>
            <a:stCxn id="4" idx="3"/>
          </p:cNvCxnSpPr>
          <p:nvPr/>
        </p:nvCxnSpPr>
        <p:spPr>
          <a:xfrm flipV="1">
            <a:off x="5373105" y="845707"/>
            <a:ext cx="265859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B3BE02FE-8F93-45DB-9172-198C18F06E37}"/>
              </a:ext>
            </a:extLst>
          </p:cNvPr>
          <p:cNvCxnSpPr/>
          <p:nvPr/>
        </p:nvCxnSpPr>
        <p:spPr>
          <a:xfrm>
            <a:off x="6319866" y="845707"/>
            <a:ext cx="12013" cy="3633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F7C0BDCE-BC9C-4486-A3C1-767B4FB8C3E9}"/>
              </a:ext>
            </a:extLst>
          </p:cNvPr>
          <p:cNvCxnSpPr/>
          <p:nvPr/>
        </p:nvCxnSpPr>
        <p:spPr>
          <a:xfrm>
            <a:off x="8023347" y="858158"/>
            <a:ext cx="12013" cy="3633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AC36DB82-D152-39E7-DE29-2CCC88080BDB}"/>
              </a:ext>
            </a:extLst>
          </p:cNvPr>
          <p:cNvSpPr/>
          <p:nvPr/>
        </p:nvSpPr>
        <p:spPr>
          <a:xfrm>
            <a:off x="7274975" y="948017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Administrative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Leanne Downton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61FE48-D935-B154-5D59-F041C55C2D6E}"/>
              </a:ext>
            </a:extLst>
          </p:cNvPr>
          <p:cNvSpPr/>
          <p:nvPr/>
        </p:nvSpPr>
        <p:spPr>
          <a:xfrm>
            <a:off x="5563146" y="926354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Instructional Operations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Mary Dehart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6E294C68-20B0-3B9F-CDDD-04A35E157D7D}"/>
              </a:ext>
            </a:extLst>
          </p:cNvPr>
          <p:cNvSpPr/>
          <p:nvPr/>
        </p:nvSpPr>
        <p:spPr>
          <a:xfrm>
            <a:off x="4013031" y="2425522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Instruction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Victor Vega-Vasquez</a:t>
            </a:r>
          </a:p>
        </p:txBody>
      </p:sp>
    </p:spTree>
    <p:extLst>
      <p:ext uri="{BB962C8B-B14F-4D97-AF65-F5344CB8AC3E}">
        <p14:creationId xmlns:p14="http://schemas.microsoft.com/office/powerpoint/2010/main" val="1548570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8A967EF9-7352-9FD4-210A-3E948A64E3CE}"/>
              </a:ext>
            </a:extLst>
          </p:cNvPr>
          <p:cNvCxnSpPr/>
          <p:nvPr/>
        </p:nvCxnSpPr>
        <p:spPr>
          <a:xfrm flipV="1">
            <a:off x="1823862" y="2814675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B1FF3E0-C37E-D14B-4032-390A94C2A55C}"/>
              </a:ext>
            </a:extLst>
          </p:cNvPr>
          <p:cNvCxnSpPr/>
          <p:nvPr/>
        </p:nvCxnSpPr>
        <p:spPr>
          <a:xfrm flipV="1">
            <a:off x="2972452" y="2826753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567338F-9621-3BFF-7923-1039A56DE92A}"/>
              </a:ext>
            </a:extLst>
          </p:cNvPr>
          <p:cNvCxnSpPr/>
          <p:nvPr/>
        </p:nvCxnSpPr>
        <p:spPr>
          <a:xfrm flipV="1">
            <a:off x="4148845" y="2814675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371C7B79-04EA-DE5E-00C4-2E3E56F96DE2}"/>
              </a:ext>
            </a:extLst>
          </p:cNvPr>
          <p:cNvCxnSpPr/>
          <p:nvPr/>
        </p:nvCxnSpPr>
        <p:spPr>
          <a:xfrm flipV="1">
            <a:off x="6441933" y="2815537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4A88CC6F-2587-CD16-14DE-0A5322FF7F0F}"/>
              </a:ext>
            </a:extLst>
          </p:cNvPr>
          <p:cNvCxnSpPr/>
          <p:nvPr/>
        </p:nvCxnSpPr>
        <p:spPr>
          <a:xfrm flipV="1">
            <a:off x="7551264" y="2822990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5F3043E6-EAB2-A150-513D-C5CBFAC8B369}"/>
              </a:ext>
            </a:extLst>
          </p:cNvPr>
          <p:cNvCxnSpPr/>
          <p:nvPr/>
        </p:nvCxnSpPr>
        <p:spPr>
          <a:xfrm flipV="1">
            <a:off x="8627113" y="2816166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DBD45479-2AD8-8A33-0306-45CEB1446695}"/>
              </a:ext>
            </a:extLst>
          </p:cNvPr>
          <p:cNvCxnSpPr/>
          <p:nvPr/>
        </p:nvCxnSpPr>
        <p:spPr>
          <a:xfrm flipV="1">
            <a:off x="618836" y="2817753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BDBDAE-5DC0-E6B9-1B0C-9AADE30F6460}"/>
              </a:ext>
            </a:extLst>
          </p:cNvPr>
          <p:cNvCxnSpPr/>
          <p:nvPr/>
        </p:nvCxnSpPr>
        <p:spPr>
          <a:xfrm>
            <a:off x="49784" y="3807165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5D3553-EE82-8ABA-3693-03ABAEF030C0}"/>
              </a:ext>
            </a:extLst>
          </p:cNvPr>
          <p:cNvCxnSpPr/>
          <p:nvPr/>
        </p:nvCxnSpPr>
        <p:spPr>
          <a:xfrm>
            <a:off x="50609" y="4414941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A1B6C9E-2A40-8542-DB2E-2574CCAC12DB}"/>
              </a:ext>
            </a:extLst>
          </p:cNvPr>
          <p:cNvCxnSpPr/>
          <p:nvPr/>
        </p:nvCxnSpPr>
        <p:spPr>
          <a:xfrm>
            <a:off x="48629" y="5090621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CD794B6-00EC-1A08-3F17-63738887FDF7}"/>
              </a:ext>
            </a:extLst>
          </p:cNvPr>
          <p:cNvCxnSpPr/>
          <p:nvPr/>
        </p:nvCxnSpPr>
        <p:spPr>
          <a:xfrm>
            <a:off x="33948" y="3156407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19EAE19-84EE-6123-BBEE-C732B5812879}"/>
              </a:ext>
            </a:extLst>
          </p:cNvPr>
          <p:cNvCxnSpPr/>
          <p:nvPr/>
        </p:nvCxnSpPr>
        <p:spPr>
          <a:xfrm>
            <a:off x="59292" y="5762215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F98A3987-0CE2-7179-BDDF-7A823B796227}"/>
              </a:ext>
            </a:extLst>
          </p:cNvPr>
          <p:cNvCxnSpPr/>
          <p:nvPr/>
        </p:nvCxnSpPr>
        <p:spPr>
          <a:xfrm>
            <a:off x="59780" y="6386890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6997F620-DD19-8193-8840-B9D622F76082}"/>
              </a:ext>
            </a:extLst>
          </p:cNvPr>
          <p:cNvSpPr/>
          <p:nvPr/>
        </p:nvSpPr>
        <p:spPr>
          <a:xfrm>
            <a:off x="93434" y="3523321"/>
            <a:ext cx="1076332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Collegiate High School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Sandi Belcher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7870E8FD-38CD-A8F7-3520-6044F7C926C6}"/>
              </a:ext>
            </a:extLst>
          </p:cNvPr>
          <p:cNvSpPr/>
          <p:nvPr/>
        </p:nvSpPr>
        <p:spPr>
          <a:xfrm>
            <a:off x="104586" y="5478317"/>
            <a:ext cx="106518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Student Life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Tige Cornelius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A252444B-87B2-DFEA-F9CF-16D4536DB171}"/>
              </a:ext>
            </a:extLst>
          </p:cNvPr>
          <p:cNvSpPr/>
          <p:nvPr/>
        </p:nvSpPr>
        <p:spPr>
          <a:xfrm>
            <a:off x="104585" y="6109493"/>
            <a:ext cx="1065179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Conduct Officer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Marita Esposito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059C6AD-35BB-B555-5B1D-4090BFCBAB65}"/>
              </a:ext>
            </a:extLst>
          </p:cNvPr>
          <p:cNvSpPr/>
          <p:nvPr/>
        </p:nvSpPr>
        <p:spPr>
          <a:xfrm>
            <a:off x="81499" y="2898234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Students</a:t>
            </a:r>
          </a:p>
          <a:p>
            <a:pPr algn="ctr"/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</a:t>
            </a:r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5C1407F3-814C-4852-B0FC-956D54611B0E}"/>
              </a:ext>
            </a:extLst>
          </p:cNvPr>
          <p:cNvCxnSpPr>
            <a:cxnSpLocks/>
          </p:cNvCxnSpPr>
          <p:nvPr/>
        </p:nvCxnSpPr>
        <p:spPr>
          <a:xfrm flipV="1">
            <a:off x="4150609" y="1249753"/>
            <a:ext cx="0" cy="15608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972810" y="169229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216" y="644462"/>
            <a:ext cx="12554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 Affairs</a:t>
            </a:r>
          </a:p>
        </p:txBody>
      </p:sp>
      <p:sp>
        <p:nvSpPr>
          <p:cNvPr id="32" name="Date Placeholder 3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094C1-CF42-4C16-A39D-C2B141E2F608}" type="datetime1">
              <a:rPr lang="en-US" smtClean="0"/>
              <a:t>7/12/2024</a:t>
            </a:fld>
            <a:endParaRPr lang="en-US"/>
          </a:p>
        </p:txBody>
      </p: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03DA7DCA-92DF-17E5-7BBC-52B6F4FD0EED}"/>
              </a:ext>
            </a:extLst>
          </p:cNvPr>
          <p:cNvCxnSpPr/>
          <p:nvPr/>
        </p:nvCxnSpPr>
        <p:spPr>
          <a:xfrm>
            <a:off x="4897410" y="2387998"/>
            <a:ext cx="5274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6" name="Rectangle 105">
            <a:extLst>
              <a:ext uri="{FF2B5EF4-FFF2-40B4-BE49-F238E27FC236}">
                <a16:creationId xmlns:a16="http://schemas.microsoft.com/office/drawing/2014/main" id="{CC904EA7-3313-6855-495C-3F7414806560}"/>
              </a:ext>
            </a:extLst>
          </p:cNvPr>
          <p:cNvSpPr/>
          <p:nvPr/>
        </p:nvSpPr>
        <p:spPr>
          <a:xfrm>
            <a:off x="5170672" y="2109247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rgbClr val="FF0000"/>
                </a:solidFill>
              </a:rPr>
              <a:t>Administrative Officer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73C0FE-EFEA-38BC-37A1-CFFA225660F7}"/>
              </a:ext>
            </a:extLst>
          </p:cNvPr>
          <p:cNvSpPr/>
          <p:nvPr/>
        </p:nvSpPr>
        <p:spPr>
          <a:xfrm>
            <a:off x="3318728" y="913058"/>
            <a:ext cx="1670463" cy="6484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Executive Vice President –</a:t>
            </a:r>
            <a:r>
              <a:rPr kumimoji="0" lang="en-US" sz="9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Division of Academic and Student Affairs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Dr. Helen Brewer</a:t>
            </a: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7C8362A6-0C84-E8EE-C4C4-8C04E5894630}"/>
              </a:ext>
            </a:extLst>
          </p:cNvPr>
          <p:cNvCxnSpPr/>
          <p:nvPr/>
        </p:nvCxnSpPr>
        <p:spPr>
          <a:xfrm>
            <a:off x="1258578" y="3806461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5488C9-EE32-41CF-3B99-703AB2B84A84}"/>
              </a:ext>
            </a:extLst>
          </p:cNvPr>
          <p:cNvCxnSpPr/>
          <p:nvPr/>
        </p:nvCxnSpPr>
        <p:spPr>
          <a:xfrm>
            <a:off x="1265753" y="4445987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0B560536-F347-FAA2-4484-F8F661CB6FBC}"/>
              </a:ext>
            </a:extLst>
          </p:cNvPr>
          <p:cNvCxnSpPr/>
          <p:nvPr/>
        </p:nvCxnSpPr>
        <p:spPr>
          <a:xfrm>
            <a:off x="1270123" y="5064517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14D84C13-705B-C563-0E7F-0487D37B4123}"/>
              </a:ext>
            </a:extLst>
          </p:cNvPr>
          <p:cNvCxnSpPr/>
          <p:nvPr/>
        </p:nvCxnSpPr>
        <p:spPr>
          <a:xfrm>
            <a:off x="1242742" y="3155703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71433C33-8929-CA2C-384A-F4660842AE4D}"/>
              </a:ext>
            </a:extLst>
          </p:cNvPr>
          <p:cNvCxnSpPr/>
          <p:nvPr/>
        </p:nvCxnSpPr>
        <p:spPr>
          <a:xfrm>
            <a:off x="1268086" y="5701351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DFB842D4-0638-9D61-5791-47ACA2B4D9CB}"/>
              </a:ext>
            </a:extLst>
          </p:cNvPr>
          <p:cNvSpPr/>
          <p:nvPr/>
        </p:nvSpPr>
        <p:spPr>
          <a:xfrm>
            <a:off x="1290293" y="2897530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Student Services 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Michelle Brezina</a:t>
            </a: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CC067FE3-956B-1A6E-3A67-AF1D67C45AFD}"/>
              </a:ext>
            </a:extLst>
          </p:cNvPr>
          <p:cNvCxnSpPr/>
          <p:nvPr/>
        </p:nvCxnSpPr>
        <p:spPr>
          <a:xfrm>
            <a:off x="1268574" y="6326026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Rectangle 91">
            <a:extLst>
              <a:ext uri="{FF2B5EF4-FFF2-40B4-BE49-F238E27FC236}">
                <a16:creationId xmlns:a16="http://schemas.microsoft.com/office/drawing/2014/main" id="{14A25C62-6C8E-74EF-626B-791FA49D1230}"/>
              </a:ext>
            </a:extLst>
          </p:cNvPr>
          <p:cNvSpPr/>
          <p:nvPr/>
        </p:nvSpPr>
        <p:spPr>
          <a:xfrm>
            <a:off x="1302228" y="3522617"/>
            <a:ext cx="1076332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Student Support Services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Marcelo Angulo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4E73BE63-DADF-4588-CD5D-5432018BE87A}"/>
              </a:ext>
            </a:extLst>
          </p:cNvPr>
          <p:cNvSpPr/>
          <p:nvPr/>
        </p:nvSpPr>
        <p:spPr>
          <a:xfrm>
            <a:off x="1306932" y="4153152"/>
            <a:ext cx="107162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Advising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Alisha Lyon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80741E6C-7723-0DB8-C177-247F555A65D8}"/>
              </a:ext>
            </a:extLst>
          </p:cNvPr>
          <p:cNvSpPr/>
          <p:nvPr/>
        </p:nvSpPr>
        <p:spPr>
          <a:xfrm>
            <a:off x="1312596" y="4772180"/>
            <a:ext cx="107047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Career Services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Kelley Waters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E6A31F0E-0820-809B-4491-26FAB8B0D08C}"/>
              </a:ext>
            </a:extLst>
          </p:cNvPr>
          <p:cNvSpPr/>
          <p:nvPr/>
        </p:nvSpPr>
        <p:spPr>
          <a:xfrm>
            <a:off x="1313380" y="5417453"/>
            <a:ext cx="106518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Veterans Officer/School Certifying Official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Laura Schneider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EDD100EF-EA64-AC3C-5ED7-660EEC43B8A2}"/>
              </a:ext>
            </a:extLst>
          </p:cNvPr>
          <p:cNvSpPr/>
          <p:nvPr/>
        </p:nvSpPr>
        <p:spPr>
          <a:xfrm>
            <a:off x="1313379" y="6048628"/>
            <a:ext cx="1065179" cy="639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Associate Dean of Student Services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Deborah Fregia</a:t>
            </a:r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3979CE2F-A79A-85AB-C50D-6900262579A9}"/>
              </a:ext>
            </a:extLst>
          </p:cNvPr>
          <p:cNvCxnSpPr/>
          <p:nvPr/>
        </p:nvCxnSpPr>
        <p:spPr>
          <a:xfrm>
            <a:off x="1242742" y="3155703"/>
            <a:ext cx="23011" cy="31703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Rectangle 95">
            <a:extLst>
              <a:ext uri="{FF2B5EF4-FFF2-40B4-BE49-F238E27FC236}">
                <a16:creationId xmlns:a16="http://schemas.microsoft.com/office/drawing/2014/main" id="{4A71D342-A987-A695-A0B1-67920694133B}"/>
              </a:ext>
            </a:extLst>
          </p:cNvPr>
          <p:cNvSpPr/>
          <p:nvPr/>
        </p:nvSpPr>
        <p:spPr>
          <a:xfrm>
            <a:off x="3323701" y="2041252"/>
            <a:ext cx="1670463" cy="6484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Vice President</a:t>
            </a:r>
            <a:r>
              <a:rPr kumimoji="0" lang="en-US" sz="9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for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prstClr val="black"/>
                </a:solidFill>
                <a:latin typeface="Century Gothic" panose="020B0502020202020204"/>
              </a:rPr>
              <a:t>Student </a:t>
            </a:r>
            <a:r>
              <a:rPr kumimoji="0" lang="en-US" sz="9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Affairs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algn="ctr"/>
            <a:r>
              <a:rPr lang="en-US" sz="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</a:t>
            </a:r>
          </a:p>
        </p:txBody>
      </p: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3F397BBF-B684-05DE-93C1-7AC5E192E3D9}"/>
              </a:ext>
            </a:extLst>
          </p:cNvPr>
          <p:cNvCxnSpPr>
            <a:stCxn id="4" idx="3"/>
          </p:cNvCxnSpPr>
          <p:nvPr/>
        </p:nvCxnSpPr>
        <p:spPr>
          <a:xfrm flipV="1">
            <a:off x="4989191" y="1237302"/>
            <a:ext cx="265859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B3BE02FE-8F93-45DB-9172-198C18F06E37}"/>
              </a:ext>
            </a:extLst>
          </p:cNvPr>
          <p:cNvCxnSpPr/>
          <p:nvPr/>
        </p:nvCxnSpPr>
        <p:spPr>
          <a:xfrm>
            <a:off x="5935952" y="1237302"/>
            <a:ext cx="12013" cy="3633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F7C0BDCE-BC9C-4486-A3C1-767B4FB8C3E9}"/>
              </a:ext>
            </a:extLst>
          </p:cNvPr>
          <p:cNvCxnSpPr/>
          <p:nvPr/>
        </p:nvCxnSpPr>
        <p:spPr>
          <a:xfrm>
            <a:off x="7639433" y="1249753"/>
            <a:ext cx="12013" cy="3633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AC36DB82-D152-39E7-DE29-2CCC88080BDB}"/>
              </a:ext>
            </a:extLst>
          </p:cNvPr>
          <p:cNvSpPr/>
          <p:nvPr/>
        </p:nvSpPr>
        <p:spPr>
          <a:xfrm>
            <a:off x="6891061" y="1339612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Administrative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Leanne Downton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61FE48-D935-B154-5D59-F041C55C2D6E}"/>
              </a:ext>
            </a:extLst>
          </p:cNvPr>
          <p:cNvSpPr/>
          <p:nvPr/>
        </p:nvSpPr>
        <p:spPr>
          <a:xfrm>
            <a:off x="5179232" y="1317949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Instructional Operations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Mary Dehart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3C5D6145-0BCF-00A8-7F66-ED0BF83608C9}"/>
              </a:ext>
            </a:extLst>
          </p:cNvPr>
          <p:cNvCxnSpPr/>
          <p:nvPr/>
        </p:nvCxnSpPr>
        <p:spPr>
          <a:xfrm>
            <a:off x="33948" y="3155703"/>
            <a:ext cx="15836" cy="32311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Rectangle 72">
            <a:extLst>
              <a:ext uri="{FF2B5EF4-FFF2-40B4-BE49-F238E27FC236}">
                <a16:creationId xmlns:a16="http://schemas.microsoft.com/office/drawing/2014/main" id="{6BDD0318-E9A3-6AF1-4D39-A81738FAD79A}"/>
              </a:ext>
            </a:extLst>
          </p:cNvPr>
          <p:cNvSpPr/>
          <p:nvPr/>
        </p:nvSpPr>
        <p:spPr>
          <a:xfrm>
            <a:off x="103802" y="4772883"/>
            <a:ext cx="1070478" cy="6420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Instructional Support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Shani Johnson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9BF3FA2-5A2C-FF2E-59E5-5E933DF68D51}"/>
              </a:ext>
            </a:extLst>
          </p:cNvPr>
          <p:cNvSpPr/>
          <p:nvPr/>
        </p:nvSpPr>
        <p:spPr>
          <a:xfrm>
            <a:off x="98138" y="4153856"/>
            <a:ext cx="107162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Upward Bound (TRIO)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Priscilla Culver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0141B9F-AA42-93DA-9646-0953E05CD621}"/>
              </a:ext>
            </a:extLst>
          </p:cNvPr>
          <p:cNvSpPr/>
          <p:nvPr/>
        </p:nvSpPr>
        <p:spPr>
          <a:xfrm>
            <a:off x="2426062" y="2899326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Student Financial Services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Sandra Guzman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8AEA9E84-C383-76F4-F331-CCE11FE7DA4E}"/>
              </a:ext>
            </a:extLst>
          </p:cNvPr>
          <p:cNvSpPr/>
          <p:nvPr/>
        </p:nvSpPr>
        <p:spPr>
          <a:xfrm>
            <a:off x="3574995" y="2897530"/>
            <a:ext cx="1138765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Admissions/Records and Registrar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Tomas Garcia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70B526D-215B-A54C-1656-3A6EC1630775}"/>
              </a:ext>
            </a:extLst>
          </p:cNvPr>
          <p:cNvSpPr/>
          <p:nvPr/>
        </p:nvSpPr>
        <p:spPr>
          <a:xfrm>
            <a:off x="5886831" y="2889968"/>
            <a:ext cx="107047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Dual Credit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Anne Dickens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CC9D28D4-57C9-ABD0-749D-3E7F37CAE57C}"/>
              </a:ext>
            </a:extLst>
          </p:cNvPr>
          <p:cNvSpPr/>
          <p:nvPr/>
        </p:nvSpPr>
        <p:spPr>
          <a:xfrm>
            <a:off x="7003028" y="2901821"/>
            <a:ext cx="106518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Enrollment Management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 Lisa Garza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87F57B0-F2BA-061C-E8B3-CF6C074B6E5E}"/>
              </a:ext>
            </a:extLst>
          </p:cNvPr>
          <p:cNvSpPr/>
          <p:nvPr/>
        </p:nvSpPr>
        <p:spPr>
          <a:xfrm>
            <a:off x="8113927" y="2897530"/>
            <a:ext cx="974304" cy="639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League City Director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Christina Bergvall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2C1D6C5-D0FB-440F-DB8E-C042C0B86986}"/>
              </a:ext>
            </a:extLst>
          </p:cNvPr>
          <p:cNvCxnSpPr/>
          <p:nvPr/>
        </p:nvCxnSpPr>
        <p:spPr>
          <a:xfrm flipV="1">
            <a:off x="5303024" y="2816120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4973861F-3547-F209-7C6F-273EE048919A}"/>
              </a:ext>
            </a:extLst>
          </p:cNvPr>
          <p:cNvSpPr/>
          <p:nvPr/>
        </p:nvSpPr>
        <p:spPr>
          <a:xfrm>
            <a:off x="4759619" y="2889968"/>
            <a:ext cx="107162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Testing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Theresa Jones</a:t>
            </a: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7A84B1EE-8469-D4B4-DEC4-5C2404980CA2}"/>
              </a:ext>
            </a:extLst>
          </p:cNvPr>
          <p:cNvCxnSpPr/>
          <p:nvPr/>
        </p:nvCxnSpPr>
        <p:spPr>
          <a:xfrm>
            <a:off x="618836" y="2814675"/>
            <a:ext cx="8008277" cy="83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3846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DA8AEC29-9C2E-6006-064D-01C57BB7831F}"/>
              </a:ext>
            </a:extLst>
          </p:cNvPr>
          <p:cNvCxnSpPr/>
          <p:nvPr/>
        </p:nvCxnSpPr>
        <p:spPr>
          <a:xfrm flipV="1">
            <a:off x="7620667" y="2087775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40441EE9-0AA8-0F03-840C-72A7B2A88C76}"/>
              </a:ext>
            </a:extLst>
          </p:cNvPr>
          <p:cNvCxnSpPr/>
          <p:nvPr/>
        </p:nvCxnSpPr>
        <p:spPr>
          <a:xfrm>
            <a:off x="5407372" y="6413709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D9D798AD-C535-0513-DBFF-709C3230263C}"/>
              </a:ext>
            </a:extLst>
          </p:cNvPr>
          <p:cNvCxnSpPr/>
          <p:nvPr/>
        </p:nvCxnSpPr>
        <p:spPr>
          <a:xfrm>
            <a:off x="5386107" y="5868797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4802E80-B67A-2D80-49C9-452BA55BF6F6}"/>
              </a:ext>
            </a:extLst>
          </p:cNvPr>
          <p:cNvCxnSpPr/>
          <p:nvPr/>
        </p:nvCxnSpPr>
        <p:spPr>
          <a:xfrm>
            <a:off x="5393654" y="5311296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744910" y="4875729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67196EE-401E-933C-28EA-2D535D290F24}"/>
              </a:ext>
            </a:extLst>
          </p:cNvPr>
          <p:cNvCxnSpPr/>
          <p:nvPr/>
        </p:nvCxnSpPr>
        <p:spPr>
          <a:xfrm>
            <a:off x="727592" y="2520912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CA68F92-EFE6-3369-7FCF-343A75E80AF7}"/>
              </a:ext>
            </a:extLst>
          </p:cNvPr>
          <p:cNvCxnSpPr/>
          <p:nvPr/>
        </p:nvCxnSpPr>
        <p:spPr>
          <a:xfrm>
            <a:off x="2298950" y="5507939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F650A93-44C9-E1CF-6F9B-3FDE1F4239A7}"/>
              </a:ext>
            </a:extLst>
          </p:cNvPr>
          <p:cNvCxnSpPr/>
          <p:nvPr/>
        </p:nvCxnSpPr>
        <p:spPr>
          <a:xfrm>
            <a:off x="2307441" y="4912261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99B6838-FC0D-F7FD-78CA-EC7EDA9DBCA2}"/>
              </a:ext>
            </a:extLst>
          </p:cNvPr>
          <p:cNvCxnSpPr/>
          <p:nvPr/>
        </p:nvCxnSpPr>
        <p:spPr>
          <a:xfrm>
            <a:off x="2306079" y="4306752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D3CD1D5-7C25-3F73-9C28-52B6D45FD261}"/>
              </a:ext>
            </a:extLst>
          </p:cNvPr>
          <p:cNvCxnSpPr/>
          <p:nvPr/>
        </p:nvCxnSpPr>
        <p:spPr>
          <a:xfrm>
            <a:off x="3824745" y="4931273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0D53EFA-242C-57E0-EC88-A840336C74D3}"/>
              </a:ext>
            </a:extLst>
          </p:cNvPr>
          <p:cNvCxnSpPr/>
          <p:nvPr/>
        </p:nvCxnSpPr>
        <p:spPr>
          <a:xfrm>
            <a:off x="3824859" y="2524133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330677" y="1444906"/>
            <a:ext cx="5274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579420" y="1696907"/>
            <a:ext cx="0" cy="7375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756968" y="1098160"/>
            <a:ext cx="1670463" cy="6484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Vice President</a:t>
            </a:r>
            <a:r>
              <a:rPr kumimoji="0" lang="en-US" sz="9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for Fiscal Affairs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Dr. David </a:t>
            </a:r>
            <a:r>
              <a:rPr kumimoji="0" lang="en-US" sz="9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Wesse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cxnSp>
        <p:nvCxnSpPr>
          <p:cNvPr id="100" name="Straight Connector 99"/>
          <p:cNvCxnSpPr/>
          <p:nvPr/>
        </p:nvCxnSpPr>
        <p:spPr>
          <a:xfrm>
            <a:off x="1327062" y="208755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1421912" y="2080397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>
            <a:off x="727178" y="3120519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>
            <a:off x="745908" y="3700890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>
            <a:off x="734757" y="4294873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Rectangle 91"/>
          <p:cNvSpPr/>
          <p:nvPr/>
        </p:nvSpPr>
        <p:spPr>
          <a:xfrm>
            <a:off x="794868" y="3450796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Grant Accountant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Diane </a:t>
            </a:r>
            <a:r>
              <a:rPr kumimoji="0" lang="en-US" sz="9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Glowacki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2342619" y="4659335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Payroll Supervisor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Patty Rosenfield</a:t>
            </a:r>
          </a:p>
        </p:txBody>
      </p:sp>
      <p:cxnSp>
        <p:nvCxnSpPr>
          <p:cNvPr id="53" name="Straight Connector 52"/>
          <p:cNvCxnSpPr/>
          <p:nvPr/>
        </p:nvCxnSpPr>
        <p:spPr>
          <a:xfrm>
            <a:off x="2312758" y="3117704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2312240" y="3704159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296291" y="2522018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2344875" y="4038927"/>
            <a:ext cx="1346568" cy="5284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HR Specialist</a:t>
            </a:r>
          </a:p>
          <a:p>
            <a:pPr lvl="0" algn="ctr">
              <a:defRPr/>
            </a:pPr>
            <a:r>
              <a:rPr lang="en-US" sz="900" b="1" dirty="0">
                <a:solidFill>
                  <a:prstClr val="black"/>
                </a:solidFill>
              </a:rPr>
              <a:t>Ginger Hinckley</a:t>
            </a:r>
          </a:p>
        </p:txBody>
      </p:sp>
      <p:cxnSp>
        <p:nvCxnSpPr>
          <p:cNvPr id="69" name="Straight Connector 68"/>
          <p:cNvCxnSpPr/>
          <p:nvPr/>
        </p:nvCxnSpPr>
        <p:spPr>
          <a:xfrm>
            <a:off x="3822154" y="3119333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3822154" y="3717739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3831764" y="4324096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3886476" y="4670448"/>
            <a:ext cx="1363552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Mail Room Clerk</a:t>
            </a:r>
          </a:p>
          <a:p>
            <a:pPr algn="ctr">
              <a:defRPr/>
            </a:pPr>
            <a:r>
              <a:rPr lang="en-US" sz="900" b="1" dirty="0">
                <a:solidFill>
                  <a:prstClr val="black"/>
                </a:solidFill>
              </a:rPr>
              <a:t>Patrick Harris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3896106" y="4070418"/>
            <a:ext cx="1353922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Shipping and Receiving Clerk</a:t>
            </a:r>
          </a:p>
          <a:p>
            <a:pPr lvl="0" algn="ctr">
              <a:defRPr/>
            </a:pPr>
            <a:r>
              <a:rPr lang="en-US" sz="900" b="1" dirty="0">
                <a:solidFill>
                  <a:schemeClr val="tx1"/>
                </a:solidFill>
              </a:rPr>
              <a:t>Travis Benz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cxnSp>
        <p:nvCxnSpPr>
          <p:cNvPr id="109" name="Straight Connector 108"/>
          <p:cNvCxnSpPr/>
          <p:nvPr/>
        </p:nvCxnSpPr>
        <p:spPr>
          <a:xfrm flipV="1">
            <a:off x="3014399" y="2078608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2335932" y="2268942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Executive Director of Human Resources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Michael McGee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6944416" y="2314763"/>
            <a:ext cx="1346568" cy="4890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Campus Bookstore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796278" y="4038927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Accounts Payable</a:t>
            </a:r>
          </a:p>
        </p:txBody>
      </p:sp>
      <p:sp>
        <p:nvSpPr>
          <p:cNvPr id="89" name="Rectangle 88"/>
          <p:cNvSpPr/>
          <p:nvPr/>
        </p:nvSpPr>
        <p:spPr>
          <a:xfrm>
            <a:off x="808335" y="4641744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Accounts Receivable/Cashiers</a:t>
            </a:r>
          </a:p>
        </p:txBody>
      </p:sp>
      <p:sp>
        <p:nvSpPr>
          <p:cNvPr id="93" name="Rectangle 92"/>
          <p:cNvSpPr/>
          <p:nvPr/>
        </p:nvSpPr>
        <p:spPr>
          <a:xfrm>
            <a:off x="794868" y="2265607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Controller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Trudy Trochesset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881791" y="2278141"/>
            <a:ext cx="1368237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Director of Purchasing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Sonja Blinka</a:t>
            </a:r>
          </a:p>
        </p:txBody>
      </p:sp>
      <p:cxnSp>
        <p:nvCxnSpPr>
          <p:cNvPr id="74" name="Straight Connector 73"/>
          <p:cNvCxnSpPr/>
          <p:nvPr/>
        </p:nvCxnSpPr>
        <p:spPr>
          <a:xfrm>
            <a:off x="5389971" y="2563229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5396740" y="3108501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393654" y="3653056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5388052" y="4232631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6158203" y="2086322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5393654" y="4769647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1" name="Rectangle 90"/>
          <p:cNvSpPr/>
          <p:nvPr/>
        </p:nvSpPr>
        <p:spPr>
          <a:xfrm>
            <a:off x="797385" y="2869451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aseline="0" dirty="0">
                <a:solidFill>
                  <a:prstClr val="black"/>
                </a:solidFill>
                <a:latin typeface="Century Gothic" panose="020B0502020202020204"/>
              </a:rPr>
              <a:t>Director of Student Accounts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Andrea Fillip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A8AE-E1A9-4673-B5E2-06DD7E876941}" type="datetime1">
              <a:rPr lang="en-US" smtClean="0"/>
              <a:t>7/12/2024</a:t>
            </a:fld>
            <a:endParaRPr lang="en-US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466B44E1-0849-B94B-BDA1-B35A0D7FC413}"/>
              </a:ext>
            </a:extLst>
          </p:cNvPr>
          <p:cNvSpPr txBox="1"/>
          <p:nvPr/>
        </p:nvSpPr>
        <p:spPr>
          <a:xfrm>
            <a:off x="236318" y="626248"/>
            <a:ext cx="10807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Fiscal Affairs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972E62E-F497-473A-B965-E1DAA2B51506}"/>
              </a:ext>
            </a:extLst>
          </p:cNvPr>
          <p:cNvSpPr/>
          <p:nvPr/>
        </p:nvSpPr>
        <p:spPr>
          <a:xfrm>
            <a:off x="5773888" y="1166155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Executive Administrative Assistant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Michelle Gerami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2D961A7F-FCE7-4163-902F-68C21E9FBE59}"/>
              </a:ext>
            </a:extLst>
          </p:cNvPr>
          <p:cNvSpPr/>
          <p:nvPr/>
        </p:nvSpPr>
        <p:spPr>
          <a:xfrm>
            <a:off x="2342619" y="2868721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Director of Human Resources</a:t>
            </a:r>
          </a:p>
          <a:p>
            <a:pPr lvl="0" algn="ctr">
              <a:defRPr/>
            </a:pPr>
            <a:r>
              <a:rPr lang="en-US" sz="900" b="1" dirty="0">
                <a:solidFill>
                  <a:prstClr val="black"/>
                </a:solidFill>
              </a:rPr>
              <a:t>Andrea Crucian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343833" y="3457236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HR Business Partner</a:t>
            </a:r>
          </a:p>
          <a:p>
            <a:pPr lvl="0" algn="ctr">
              <a:defRPr/>
            </a:pPr>
            <a:r>
              <a:rPr lang="en-US" sz="900" b="1" dirty="0">
                <a:solidFill>
                  <a:prstClr val="black"/>
                </a:solidFill>
              </a:rPr>
              <a:t>Tham Ware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B50021-6E93-B688-EE06-A1CA007ED84E}"/>
              </a:ext>
            </a:extLst>
          </p:cNvPr>
          <p:cNvSpPr/>
          <p:nvPr/>
        </p:nvSpPr>
        <p:spPr>
          <a:xfrm>
            <a:off x="3886475" y="3472660"/>
            <a:ext cx="1358003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prstClr val="black"/>
                </a:solidFill>
                <a:latin typeface="Century Gothic" panose="020B0502020202020204"/>
              </a:rPr>
              <a:t>Purchasing Assistant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Nikki Bleimeyer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59D2848-6DA7-797B-81FA-5F3715CD7815}"/>
              </a:ext>
            </a:extLst>
          </p:cNvPr>
          <p:cNvSpPr/>
          <p:nvPr/>
        </p:nvSpPr>
        <p:spPr>
          <a:xfrm>
            <a:off x="5462614" y="2306857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Director of Facility Services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Bo Bacon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1DD414E-196C-439A-C4E6-371DC4B1E1A4}"/>
              </a:ext>
            </a:extLst>
          </p:cNvPr>
          <p:cNvCxnSpPr>
            <a:cxnSpLocks/>
          </p:cNvCxnSpPr>
          <p:nvPr/>
        </p:nvCxnSpPr>
        <p:spPr>
          <a:xfrm>
            <a:off x="3822154" y="2529000"/>
            <a:ext cx="0" cy="23967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0824138F-D3E4-8DDF-7B06-27B653FD52D9}"/>
              </a:ext>
            </a:extLst>
          </p:cNvPr>
          <p:cNvSpPr/>
          <p:nvPr/>
        </p:nvSpPr>
        <p:spPr>
          <a:xfrm>
            <a:off x="5457188" y="5073980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Maintenance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F0AB158-3BA9-9B4C-CCF6-E971496C279F}"/>
              </a:ext>
            </a:extLst>
          </p:cNvPr>
          <p:cNvSpPr/>
          <p:nvPr/>
        </p:nvSpPr>
        <p:spPr>
          <a:xfrm>
            <a:off x="5457188" y="5631481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Custodial Services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E47802E-6AD5-1BD4-992F-C0571EC5F1F7}"/>
              </a:ext>
            </a:extLst>
          </p:cNvPr>
          <p:cNvSpPr/>
          <p:nvPr/>
        </p:nvSpPr>
        <p:spPr>
          <a:xfrm>
            <a:off x="5458228" y="4516477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Grounds Foreman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Stephen Downey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941C046-50D8-DC00-4B9C-3A5B86723F19}"/>
              </a:ext>
            </a:extLst>
          </p:cNvPr>
          <p:cNvSpPr/>
          <p:nvPr/>
        </p:nvSpPr>
        <p:spPr>
          <a:xfrm>
            <a:off x="5457188" y="3958977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Auto Mechanic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Darin Plasek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8C78778-6887-47E0-97C8-F3F63472F32B}"/>
              </a:ext>
            </a:extLst>
          </p:cNvPr>
          <p:cNvSpPr/>
          <p:nvPr/>
        </p:nvSpPr>
        <p:spPr>
          <a:xfrm>
            <a:off x="5457188" y="3406590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Safety Officer and Energy Specialist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Bill Roy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167E5926-247B-2A7F-C52F-DCF077440209}"/>
              </a:ext>
            </a:extLst>
          </p:cNvPr>
          <p:cNvCxnSpPr/>
          <p:nvPr/>
        </p:nvCxnSpPr>
        <p:spPr>
          <a:xfrm>
            <a:off x="9471675" y="6567797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6110A9F8-72EE-0C65-8312-8549B7C3FC5D}"/>
              </a:ext>
            </a:extLst>
          </p:cNvPr>
          <p:cNvCxnSpPr/>
          <p:nvPr/>
        </p:nvCxnSpPr>
        <p:spPr>
          <a:xfrm>
            <a:off x="727178" y="2520898"/>
            <a:ext cx="17732" cy="23616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52695769-F8B3-6862-DF69-BC987AD37FC4}"/>
              </a:ext>
            </a:extLst>
          </p:cNvPr>
          <p:cNvSpPr/>
          <p:nvPr/>
        </p:nvSpPr>
        <p:spPr>
          <a:xfrm>
            <a:off x="5467121" y="6187814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Records Management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D3CB8D50-D120-E642-A4AF-9A972FADE983}"/>
              </a:ext>
            </a:extLst>
          </p:cNvPr>
          <p:cNvCxnSpPr/>
          <p:nvPr/>
        </p:nvCxnSpPr>
        <p:spPr>
          <a:xfrm>
            <a:off x="5393481" y="2563229"/>
            <a:ext cx="0" cy="386018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9F2E5ACA-3F41-EF2C-382F-F321110FEB13}"/>
              </a:ext>
            </a:extLst>
          </p:cNvPr>
          <p:cNvCxnSpPr/>
          <p:nvPr/>
        </p:nvCxnSpPr>
        <p:spPr>
          <a:xfrm>
            <a:off x="1428221" y="2080397"/>
            <a:ext cx="618947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45BD6A16-9D33-4EFC-C23E-ECAD58333EFE}"/>
              </a:ext>
            </a:extLst>
          </p:cNvPr>
          <p:cNvSpPr/>
          <p:nvPr/>
        </p:nvSpPr>
        <p:spPr>
          <a:xfrm>
            <a:off x="5460750" y="2856723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Facilities Services Manager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Eduardo Gonzalez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876243" y="2875247"/>
            <a:ext cx="1368236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Buyers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Jerri Glenn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prstClr val="black"/>
                </a:solidFill>
                <a:latin typeface="Century Gothic" panose="020B0502020202020204"/>
              </a:rPr>
              <a:t>Nicole Lloyd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EF7D3112-63FD-7BA9-90C6-534A539468B1}"/>
              </a:ext>
            </a:extLst>
          </p:cNvPr>
          <p:cNvCxnSpPr/>
          <p:nvPr/>
        </p:nvCxnSpPr>
        <p:spPr>
          <a:xfrm>
            <a:off x="2296291" y="2532118"/>
            <a:ext cx="0" cy="29758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4A599311-13F4-4890-AD00-349540054980}"/>
              </a:ext>
            </a:extLst>
          </p:cNvPr>
          <p:cNvSpPr/>
          <p:nvPr/>
        </p:nvSpPr>
        <p:spPr>
          <a:xfrm>
            <a:off x="2347272" y="5248252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Payroll Specialist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Colleen McGaskey</a:t>
            </a:r>
          </a:p>
        </p:txBody>
      </p:sp>
    </p:spTree>
    <p:extLst>
      <p:ext uri="{BB962C8B-B14F-4D97-AF65-F5344CB8AC3E}">
        <p14:creationId xmlns:p14="http://schemas.microsoft.com/office/powerpoint/2010/main" val="3029000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56B053A-0A53-6046-FE40-A07172EA7E6F}"/>
              </a:ext>
            </a:extLst>
          </p:cNvPr>
          <p:cNvCxnSpPr>
            <a:cxnSpLocks/>
          </p:cNvCxnSpPr>
          <p:nvPr/>
        </p:nvCxnSpPr>
        <p:spPr>
          <a:xfrm flipV="1">
            <a:off x="2960844" y="1966197"/>
            <a:ext cx="3009" cy="4426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3EF8B5D-94EF-4AE2-99E4-8F9DE55B3AB9}"/>
              </a:ext>
            </a:extLst>
          </p:cNvPr>
          <p:cNvCxnSpPr/>
          <p:nvPr/>
        </p:nvCxnSpPr>
        <p:spPr>
          <a:xfrm flipV="1">
            <a:off x="7944022" y="3232938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447665" y="2459545"/>
            <a:ext cx="5274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1308824" y="3225536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686391" y="317371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2969219" y="3214697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V="1">
            <a:off x="6404526" y="3225916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731491" y="1974527"/>
            <a:ext cx="0" cy="1536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908258" y="2042152"/>
            <a:ext cx="1670463" cy="7838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Executive Director of COM Foundation and Institutional Advancement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srgbClr val="FF0000"/>
                </a:solidFill>
                <a:latin typeface="Century Gothic" panose="020B0502020202020204"/>
              </a:rPr>
              <a:t>Vacant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6EB30-C8E9-4844-9123-51D6893C0FE0}" type="datetime1">
              <a:rPr lang="en-US" smtClean="0"/>
              <a:t>7/12/2024</a:t>
            </a:fld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70DA204-C13B-AF42-9DF1-4A10DBC38193}"/>
              </a:ext>
            </a:extLst>
          </p:cNvPr>
          <p:cNvSpPr txBox="1"/>
          <p:nvPr/>
        </p:nvSpPr>
        <p:spPr>
          <a:xfrm>
            <a:off x="1216" y="644462"/>
            <a:ext cx="39950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 Foundation and Institutional Advancement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EB516A1-85AA-F042-2AE7-64D8BFF7D1AF}"/>
              </a:ext>
            </a:extLst>
          </p:cNvPr>
          <p:cNvSpPr/>
          <p:nvPr/>
        </p:nvSpPr>
        <p:spPr>
          <a:xfrm>
            <a:off x="2290569" y="2042152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Foundation Board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5AFC74-7701-01AF-5A7B-F0269A4E26AE}"/>
              </a:ext>
            </a:extLst>
          </p:cNvPr>
          <p:cNvSpPr/>
          <p:nvPr/>
        </p:nvSpPr>
        <p:spPr>
          <a:xfrm>
            <a:off x="2222782" y="3349820"/>
            <a:ext cx="1531674" cy="578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Development Coordinator – Fundraiser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Samantha Gathright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1943FA-B772-D0CB-D691-5C9799D52FA3}"/>
              </a:ext>
            </a:extLst>
          </p:cNvPr>
          <p:cNvSpPr/>
          <p:nvPr/>
        </p:nvSpPr>
        <p:spPr>
          <a:xfrm>
            <a:off x="3977012" y="3353481"/>
            <a:ext cx="1531674" cy="5751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Foundation Research, Data and Technology Officer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Anita Garcia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81F96BC-FBE5-8656-8BFF-0FF1C36C8FC9}"/>
              </a:ext>
            </a:extLst>
          </p:cNvPr>
          <p:cNvSpPr/>
          <p:nvPr/>
        </p:nvSpPr>
        <p:spPr>
          <a:xfrm>
            <a:off x="7300366" y="3391910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Grant Writer </a:t>
            </a:r>
          </a:p>
          <a:p>
            <a:pPr lvl="0" algn="ctr"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Lara Duhon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9069C75-92E6-9CA9-8862-898849C7438A}"/>
              </a:ext>
            </a:extLst>
          </p:cNvPr>
          <p:cNvSpPr/>
          <p:nvPr/>
        </p:nvSpPr>
        <p:spPr>
          <a:xfrm>
            <a:off x="655002" y="3349820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Scholarship Specialist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schemeClr val="tx1"/>
                </a:solidFill>
                <a:latin typeface="Century Gothic" panose="020B0502020202020204"/>
              </a:rPr>
              <a:t>Isabelle Faust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2F3283F-B4A9-5038-4286-481A9F1DC33D}"/>
              </a:ext>
            </a:extLst>
          </p:cNvPr>
          <p:cNvSpPr/>
          <p:nvPr/>
        </p:nvSpPr>
        <p:spPr>
          <a:xfrm>
            <a:off x="5825167" y="2212452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Administrative Officer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prstClr val="black"/>
                </a:solidFill>
                <a:latin typeface="Century Gothic" panose="020B0502020202020204"/>
              </a:rPr>
              <a:t>Elizabeth Trichel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2E9A657-F6CC-3B7D-855F-925DF0E6AA51}"/>
              </a:ext>
            </a:extLst>
          </p:cNvPr>
          <p:cNvCxnSpPr/>
          <p:nvPr/>
        </p:nvCxnSpPr>
        <p:spPr>
          <a:xfrm>
            <a:off x="2960844" y="1972173"/>
            <a:ext cx="176880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9D13EF6A-4A0E-1BFA-3946-F6B1C19FC15A}"/>
              </a:ext>
            </a:extLst>
          </p:cNvPr>
          <p:cNvSpPr/>
          <p:nvPr/>
        </p:nvSpPr>
        <p:spPr>
          <a:xfrm>
            <a:off x="5731242" y="3388527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Grants Compliance Officer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Cynthia Pagan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5CDD315-6147-5C3B-3854-6C84C87356A4}"/>
              </a:ext>
            </a:extLst>
          </p:cNvPr>
          <p:cNvCxnSpPr/>
          <p:nvPr/>
        </p:nvCxnSpPr>
        <p:spPr>
          <a:xfrm>
            <a:off x="1308824" y="3225536"/>
            <a:ext cx="66351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2745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>
            <a:cxnSpLocks/>
          </p:cNvCxnSpPr>
          <p:nvPr/>
        </p:nvCxnSpPr>
        <p:spPr>
          <a:xfrm>
            <a:off x="4318416" y="2446097"/>
            <a:ext cx="0" cy="7767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5467F5E-8AEB-2CD7-22A8-EF4EB6CE9BA2}"/>
              </a:ext>
            </a:extLst>
          </p:cNvPr>
          <p:cNvCxnSpPr/>
          <p:nvPr/>
        </p:nvCxnSpPr>
        <p:spPr>
          <a:xfrm flipV="1">
            <a:off x="5807312" y="2752028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1308346" y="2744918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922240" y="272210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2842395" y="2762761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7289455" y="2749780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56B41-A1D0-4E84-932E-4BAFEF260BB8}" type="datetime1">
              <a:rPr lang="en-US" smtClean="0"/>
              <a:t>7/12/2024</a:t>
            </a:fld>
            <a:endParaRPr lang="en-US"/>
          </a:p>
        </p:txBody>
      </p:sp>
      <p:cxnSp>
        <p:nvCxnSpPr>
          <p:cNvPr id="3" name="Straight Connector 2"/>
          <p:cNvCxnSpPr>
            <a:cxnSpLocks/>
          </p:cNvCxnSpPr>
          <p:nvPr/>
        </p:nvCxnSpPr>
        <p:spPr>
          <a:xfrm>
            <a:off x="5171060" y="2158116"/>
            <a:ext cx="25721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500597" y="1822805"/>
            <a:ext cx="1670463" cy="6585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Executive Director of Marketing and Public Affairs</a:t>
            </a:r>
          </a:p>
          <a:p>
            <a:pPr lvl="0" algn="ctr">
              <a:defRPr/>
            </a:pPr>
            <a:r>
              <a:rPr lang="en-US" sz="900" b="1" dirty="0">
                <a:solidFill>
                  <a:prstClr val="black"/>
                </a:solidFill>
              </a:rPr>
              <a:t>Diane Burkett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37EEB03-7F6E-4F4F-9B52-A7728726C0F2}"/>
              </a:ext>
            </a:extLst>
          </p:cNvPr>
          <p:cNvSpPr txBox="1"/>
          <p:nvPr/>
        </p:nvSpPr>
        <p:spPr>
          <a:xfrm>
            <a:off x="1216" y="644462"/>
            <a:ext cx="22733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Marketing and Public Affairs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2F14658-2C63-9D37-D7DF-3EF430BDAD58}"/>
              </a:ext>
            </a:extLst>
          </p:cNvPr>
          <p:cNvSpPr/>
          <p:nvPr/>
        </p:nvSpPr>
        <p:spPr>
          <a:xfrm>
            <a:off x="6628988" y="2866436"/>
            <a:ext cx="1346568" cy="5625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Full Stack Developer/Web Designer</a:t>
            </a:r>
          </a:p>
          <a:p>
            <a:pPr lvl="0" algn="ctr">
              <a:defRPr/>
            </a:pPr>
            <a:r>
              <a:rPr lang="en-US" sz="900" b="1" dirty="0">
                <a:solidFill>
                  <a:prstClr val="black"/>
                </a:solidFill>
              </a:rPr>
              <a:t>Chris Carpenter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9F3402-7302-71F1-93EA-C7F180615FE2}"/>
              </a:ext>
            </a:extLst>
          </p:cNvPr>
          <p:cNvSpPr/>
          <p:nvPr/>
        </p:nvSpPr>
        <p:spPr>
          <a:xfrm>
            <a:off x="5137038" y="2877996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Graphic Designer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schemeClr val="tx1"/>
                </a:solidFill>
                <a:latin typeface="Century Gothic" panose="020B0502020202020204"/>
              </a:rPr>
              <a:t>Scott Symes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0B28D7-A366-B742-EDC2-791B8C78DE01}"/>
              </a:ext>
            </a:extLst>
          </p:cNvPr>
          <p:cNvSpPr/>
          <p:nvPr/>
        </p:nvSpPr>
        <p:spPr>
          <a:xfrm>
            <a:off x="3640397" y="2877996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Creative Services Manager</a:t>
            </a:r>
          </a:p>
          <a:p>
            <a:pPr lvl="0" algn="ctr">
              <a:defRPr/>
            </a:pPr>
            <a:r>
              <a:rPr lang="en-US" sz="900" b="1" dirty="0">
                <a:solidFill>
                  <a:prstClr val="black"/>
                </a:solidFill>
              </a:rPr>
              <a:t>Carl Owens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D733CB9-EA6B-051A-F8EA-64549A58DC09}"/>
              </a:ext>
            </a:extLst>
          </p:cNvPr>
          <p:cNvSpPr/>
          <p:nvPr/>
        </p:nvSpPr>
        <p:spPr>
          <a:xfrm>
            <a:off x="2143756" y="2884008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Communications Specialist</a:t>
            </a:r>
          </a:p>
          <a:p>
            <a:pPr lvl="0" algn="ctr">
              <a:defRPr/>
            </a:pPr>
            <a:r>
              <a:rPr lang="en-US" sz="900" b="1" dirty="0">
                <a:solidFill>
                  <a:prstClr val="black"/>
                </a:solidFill>
              </a:rPr>
              <a:t>Jose Salazar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08FEBA2-CA0B-47A8-5CEC-43C933EC905B}"/>
              </a:ext>
            </a:extLst>
          </p:cNvPr>
          <p:cNvSpPr/>
          <p:nvPr/>
        </p:nvSpPr>
        <p:spPr>
          <a:xfrm>
            <a:off x="647176" y="2877996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Communications Officer</a:t>
            </a:r>
          </a:p>
          <a:p>
            <a:pPr lvl="0" algn="ctr">
              <a:defRPr/>
            </a:pPr>
            <a:r>
              <a:rPr lang="en-US" sz="900" b="1" dirty="0">
                <a:solidFill>
                  <a:prstClr val="black"/>
                </a:solidFill>
              </a:rPr>
              <a:t>Monique Sennet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D46A1EE-6716-AF12-716C-A586C558AD40}"/>
              </a:ext>
            </a:extLst>
          </p:cNvPr>
          <p:cNvSpPr/>
          <p:nvPr/>
        </p:nvSpPr>
        <p:spPr>
          <a:xfrm>
            <a:off x="6881084" y="1900069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Administrative Assistant IV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schemeClr val="tx1"/>
                </a:solidFill>
                <a:latin typeface="Century Gothic" panose="020B0502020202020204"/>
              </a:rPr>
              <a:t>Manda Young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3823C20-968A-56B4-6BAC-2E93DD5ECA48}"/>
              </a:ext>
            </a:extLst>
          </p:cNvPr>
          <p:cNvSpPr/>
          <p:nvPr/>
        </p:nvSpPr>
        <p:spPr>
          <a:xfrm>
            <a:off x="5352788" y="1904046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Assistant Director of Marketing</a:t>
            </a:r>
          </a:p>
          <a:p>
            <a:pPr algn="ctr">
              <a:defRPr/>
            </a:pPr>
            <a:r>
              <a:rPr lang="en-US" sz="900" b="1" dirty="0">
                <a:solidFill>
                  <a:schemeClr val="tx1"/>
                </a:solidFill>
              </a:rPr>
              <a:t>Barbara Kovacevich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F5459DD-B6FB-1EE1-C84A-4F23249EB12D}"/>
              </a:ext>
            </a:extLst>
          </p:cNvPr>
          <p:cNvCxnSpPr/>
          <p:nvPr/>
        </p:nvCxnSpPr>
        <p:spPr>
          <a:xfrm>
            <a:off x="1311589" y="2736099"/>
            <a:ext cx="5981109" cy="131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714950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milyTree04_16x9.potx" id="{B964823B-9989-4770-AD4F-CD518EC6023C}" vid="{1B7A11DD-A8BF-4C0B-8348-71949B7D9CE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0A562F9-1426-469A-842D-A8882B635E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Family tree chart (vertical, green, red, widescreen)</Template>
  <TotalTime>0</TotalTime>
  <Words>824</Words>
  <Application>Microsoft Office PowerPoint</Application>
  <PresentationFormat>On-screen Show (4:3)</PresentationFormat>
  <Paragraphs>262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2017-06-08T14:57:06Z</dcterms:created>
  <dcterms:modified xsi:type="dcterms:W3CDTF">2024-07-12T19:48:43Z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TC040010539991</vt:lpwstr>
  </property>
</Properties>
</file>