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2"/>
  </p:sldMasterIdLst>
  <p:notesMasterIdLst>
    <p:notesMasterId r:id="rId10"/>
  </p:notesMasterIdLst>
  <p:sldIdLst>
    <p:sldId id="256" r:id="rId3"/>
    <p:sldId id="267" r:id="rId4"/>
    <p:sldId id="269" r:id="rId5"/>
    <p:sldId id="275" r:id="rId6"/>
    <p:sldId id="274" r:id="rId7"/>
    <p:sldId id="258" r:id="rId8"/>
    <p:sldId id="260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5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7ECDD7AA-A13A-4A14-8C5D-01BCBBD0F9F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9" y="4445003"/>
            <a:ext cx="5558801" cy="3636963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5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19128689-60A0-4D9D-A07E-6D8952BB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2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2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2" y="4777384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8F33-48BA-44B9-A2EC-75545480B38C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" y="4323815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452954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1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B0D1-8B01-4A38-8746-68326AD0C85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9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E650F-173B-4391-9947-5198F35AA87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45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F849-56E9-4B24-9D71-CD1112D61845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9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F94B9-4524-4D18-A713-A002AE349DB6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712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CA34-35A3-410D-A786-93DCBC5380D6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2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8917-0A91-4671-A53D-34C52E633E58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1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1" y="627410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0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691F-3C4C-45DC-B3D2-7DDF714FD429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607-C08B-42BC-BA67-3ECB3C1799FD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8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2992F-24DB-491C-ACE5-F4E04AD1F0A4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2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F37F-2806-4D29-B612-99FF8FEF7AC7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4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D966-8AEE-40C3-A477-766E2A701890}" type="datetime1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10A-074B-4B78-BC8A-D54A22495DC6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5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64F-F8C5-4C17-BA1A-DE2475384B28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3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2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CC58-4104-4E29-A644-05A885523580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9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D2C0-502E-468F-974C-19C5E01B91C6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2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D33A-950B-4AA4-954F-D2B4C4737A0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2" y="6135813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2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hf sldNum="0" hdr="0" ft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1850237-C04B-8005-1E4E-EB35D05C9606}"/>
              </a:ext>
            </a:extLst>
          </p:cNvPr>
          <p:cNvCxnSpPr>
            <a:cxnSpLocks/>
          </p:cNvCxnSpPr>
          <p:nvPr/>
        </p:nvCxnSpPr>
        <p:spPr>
          <a:xfrm flipV="1">
            <a:off x="5304554" y="835763"/>
            <a:ext cx="3250231" cy="140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08874A3-1A0F-7674-8953-2A738AFA81D3}"/>
              </a:ext>
            </a:extLst>
          </p:cNvPr>
          <p:cNvCxnSpPr>
            <a:cxnSpLocks/>
          </p:cNvCxnSpPr>
          <p:nvPr/>
        </p:nvCxnSpPr>
        <p:spPr>
          <a:xfrm>
            <a:off x="3288306" y="486377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C656807-4D2B-4FBF-C0BE-BE373B1629D3}"/>
              </a:ext>
            </a:extLst>
          </p:cNvPr>
          <p:cNvCxnSpPr>
            <a:cxnSpLocks/>
          </p:cNvCxnSpPr>
          <p:nvPr/>
        </p:nvCxnSpPr>
        <p:spPr>
          <a:xfrm>
            <a:off x="1234274" y="584773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AC8718C8-29DE-5DA3-8C1A-15A3247F5FC7}"/>
              </a:ext>
            </a:extLst>
          </p:cNvPr>
          <p:cNvCxnSpPr>
            <a:cxnSpLocks/>
          </p:cNvCxnSpPr>
          <p:nvPr/>
        </p:nvCxnSpPr>
        <p:spPr>
          <a:xfrm>
            <a:off x="2202183" y="248054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5B34C7E1-4036-D0D5-E408-300D6A759417}"/>
              </a:ext>
            </a:extLst>
          </p:cNvPr>
          <p:cNvCxnSpPr>
            <a:cxnSpLocks/>
          </p:cNvCxnSpPr>
          <p:nvPr/>
        </p:nvCxnSpPr>
        <p:spPr>
          <a:xfrm>
            <a:off x="2188202" y="557095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92FCA1C8-3B1E-BE67-1F3B-853691792B85}"/>
              </a:ext>
            </a:extLst>
          </p:cNvPr>
          <p:cNvCxnSpPr>
            <a:cxnSpLocks/>
          </p:cNvCxnSpPr>
          <p:nvPr/>
        </p:nvCxnSpPr>
        <p:spPr>
          <a:xfrm>
            <a:off x="2193304" y="513195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5140BFF6-A67B-D8D8-4807-957B1EA54179}"/>
              </a:ext>
            </a:extLst>
          </p:cNvPr>
          <p:cNvCxnSpPr>
            <a:cxnSpLocks/>
          </p:cNvCxnSpPr>
          <p:nvPr/>
        </p:nvCxnSpPr>
        <p:spPr>
          <a:xfrm>
            <a:off x="2198924" y="3056074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3019898E-F1BB-EFD8-75B1-1FA513EED8D3}"/>
              </a:ext>
            </a:extLst>
          </p:cNvPr>
          <p:cNvCxnSpPr>
            <a:cxnSpLocks/>
          </p:cNvCxnSpPr>
          <p:nvPr/>
        </p:nvCxnSpPr>
        <p:spPr>
          <a:xfrm>
            <a:off x="2198725" y="3547194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A556E497-C81D-5463-FAC7-9A52E4369F3D}"/>
              </a:ext>
            </a:extLst>
          </p:cNvPr>
          <p:cNvCxnSpPr>
            <a:cxnSpLocks/>
          </p:cNvCxnSpPr>
          <p:nvPr/>
        </p:nvCxnSpPr>
        <p:spPr>
          <a:xfrm>
            <a:off x="2198294" y="404880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4BEC75D6-A9E2-7B63-A382-514766C00A34}"/>
              </a:ext>
            </a:extLst>
          </p:cNvPr>
          <p:cNvCxnSpPr>
            <a:cxnSpLocks/>
          </p:cNvCxnSpPr>
          <p:nvPr/>
        </p:nvCxnSpPr>
        <p:spPr>
          <a:xfrm>
            <a:off x="2198293" y="462700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4DD89101-14A9-F5C0-DB45-9D5F7D67A266}"/>
              </a:ext>
            </a:extLst>
          </p:cNvPr>
          <p:cNvCxnSpPr>
            <a:cxnSpLocks/>
          </p:cNvCxnSpPr>
          <p:nvPr/>
        </p:nvCxnSpPr>
        <p:spPr>
          <a:xfrm>
            <a:off x="1236452" y="310396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C9942DEE-9396-0405-172C-CF66BAE5BA6F}"/>
              </a:ext>
            </a:extLst>
          </p:cNvPr>
          <p:cNvCxnSpPr>
            <a:cxnSpLocks/>
          </p:cNvCxnSpPr>
          <p:nvPr/>
        </p:nvCxnSpPr>
        <p:spPr>
          <a:xfrm>
            <a:off x="1236253" y="3612287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A4BF460F-BBBE-67B1-175F-4EED9D4F3CED}"/>
              </a:ext>
            </a:extLst>
          </p:cNvPr>
          <p:cNvCxnSpPr>
            <a:cxnSpLocks/>
          </p:cNvCxnSpPr>
          <p:nvPr/>
        </p:nvCxnSpPr>
        <p:spPr>
          <a:xfrm>
            <a:off x="1235082" y="412637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FE543B07-B91B-C99F-C876-38C4110BEC49}"/>
              </a:ext>
            </a:extLst>
          </p:cNvPr>
          <p:cNvCxnSpPr>
            <a:cxnSpLocks/>
          </p:cNvCxnSpPr>
          <p:nvPr/>
        </p:nvCxnSpPr>
        <p:spPr>
          <a:xfrm>
            <a:off x="1239711" y="250380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8E2411B2-5525-F087-AF74-42BA58082942}"/>
              </a:ext>
            </a:extLst>
          </p:cNvPr>
          <p:cNvCxnSpPr>
            <a:cxnSpLocks/>
          </p:cNvCxnSpPr>
          <p:nvPr/>
        </p:nvCxnSpPr>
        <p:spPr>
          <a:xfrm>
            <a:off x="1233114" y="5288457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55094CE5-2E60-5862-F75B-BFE4231E93DF}"/>
              </a:ext>
            </a:extLst>
          </p:cNvPr>
          <p:cNvCxnSpPr>
            <a:cxnSpLocks/>
          </p:cNvCxnSpPr>
          <p:nvPr/>
        </p:nvCxnSpPr>
        <p:spPr>
          <a:xfrm>
            <a:off x="1235189" y="4675199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3170F6F2-7C26-FF70-1893-600E91A8F7E1}"/>
              </a:ext>
            </a:extLst>
          </p:cNvPr>
          <p:cNvCxnSpPr>
            <a:cxnSpLocks/>
          </p:cNvCxnSpPr>
          <p:nvPr/>
        </p:nvCxnSpPr>
        <p:spPr>
          <a:xfrm flipH="1">
            <a:off x="1233114" y="2503887"/>
            <a:ext cx="3139" cy="33364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3BD45816-FB7A-0920-1382-E6F3D74EC583}"/>
              </a:ext>
            </a:extLst>
          </p:cNvPr>
          <p:cNvCxnSpPr>
            <a:cxnSpLocks/>
          </p:cNvCxnSpPr>
          <p:nvPr/>
        </p:nvCxnSpPr>
        <p:spPr>
          <a:xfrm flipV="1">
            <a:off x="696713" y="2055359"/>
            <a:ext cx="0" cy="261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cxnSpLocks/>
            <a:stCxn id="72" idx="0"/>
          </p:cNvCxnSpPr>
          <p:nvPr/>
        </p:nvCxnSpPr>
        <p:spPr>
          <a:xfrm flipV="1">
            <a:off x="2740547" y="322377"/>
            <a:ext cx="1393163" cy="578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163D25-C3F9-7A0F-A8E6-854A2BC02878}"/>
              </a:ext>
            </a:extLst>
          </p:cNvPr>
          <p:cNvCxnSpPr>
            <a:cxnSpLocks/>
          </p:cNvCxnSpPr>
          <p:nvPr/>
        </p:nvCxnSpPr>
        <p:spPr>
          <a:xfrm>
            <a:off x="6627269" y="4316114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1A6F1CA-E218-44A9-0763-A2D81FC967E4}"/>
              </a:ext>
            </a:extLst>
          </p:cNvPr>
          <p:cNvCxnSpPr>
            <a:cxnSpLocks/>
          </p:cNvCxnSpPr>
          <p:nvPr/>
        </p:nvCxnSpPr>
        <p:spPr>
          <a:xfrm>
            <a:off x="5917471" y="853018"/>
            <a:ext cx="0" cy="907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19965EF-47B9-124A-62DB-8A6403C9BEC4}"/>
              </a:ext>
            </a:extLst>
          </p:cNvPr>
          <p:cNvCxnSpPr/>
          <p:nvPr/>
        </p:nvCxnSpPr>
        <p:spPr>
          <a:xfrm flipV="1">
            <a:off x="7673646" y="848921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D984A7D-3E99-46ED-8D44-4C74F098FE68}"/>
              </a:ext>
            </a:extLst>
          </p:cNvPr>
          <p:cNvCxnSpPr>
            <a:cxnSpLocks/>
          </p:cNvCxnSpPr>
          <p:nvPr/>
        </p:nvCxnSpPr>
        <p:spPr>
          <a:xfrm flipV="1">
            <a:off x="8103007" y="2055359"/>
            <a:ext cx="586" cy="3873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cxnSpLocks/>
          </p:cNvCxnSpPr>
          <p:nvPr/>
        </p:nvCxnSpPr>
        <p:spPr>
          <a:xfrm flipV="1">
            <a:off x="5821436" y="2055359"/>
            <a:ext cx="0" cy="3873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cxnSpLocks/>
          </p:cNvCxnSpPr>
          <p:nvPr/>
        </p:nvCxnSpPr>
        <p:spPr>
          <a:xfrm flipV="1">
            <a:off x="3741482" y="2058805"/>
            <a:ext cx="0" cy="383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6B902BB3-9705-433F-A7F2-2FAAF22D943C}"/>
              </a:ext>
            </a:extLst>
          </p:cNvPr>
          <p:cNvCxnSpPr>
            <a:cxnSpLocks/>
          </p:cNvCxnSpPr>
          <p:nvPr/>
        </p:nvCxnSpPr>
        <p:spPr>
          <a:xfrm>
            <a:off x="6617960" y="251682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cxnSpLocks/>
          </p:cNvCxnSpPr>
          <p:nvPr/>
        </p:nvCxnSpPr>
        <p:spPr>
          <a:xfrm flipV="1">
            <a:off x="1704193" y="2055359"/>
            <a:ext cx="0" cy="261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333265" y="2279966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Academic Affairs</a:t>
            </a:r>
          </a:p>
        </p:txBody>
      </p:sp>
      <p:cxnSp>
        <p:nvCxnSpPr>
          <p:cNvPr id="171" name="Straight Connector 170"/>
          <p:cNvCxnSpPr>
            <a:cxnSpLocks/>
          </p:cNvCxnSpPr>
          <p:nvPr/>
        </p:nvCxnSpPr>
        <p:spPr>
          <a:xfrm>
            <a:off x="5433669" y="309350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>
            <a:cxnSpLocks/>
          </p:cNvCxnSpPr>
          <p:nvPr/>
        </p:nvCxnSpPr>
        <p:spPr>
          <a:xfrm>
            <a:off x="5438552" y="367736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cxnSpLocks/>
          </p:cNvCxnSpPr>
          <p:nvPr/>
        </p:nvCxnSpPr>
        <p:spPr>
          <a:xfrm>
            <a:off x="5432301" y="426408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>
            <a:cxnSpLocks/>
          </p:cNvCxnSpPr>
          <p:nvPr/>
        </p:nvCxnSpPr>
        <p:spPr>
          <a:xfrm>
            <a:off x="5434722" y="244274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cxnSpLocks/>
          </p:cNvCxnSpPr>
          <p:nvPr/>
        </p:nvCxnSpPr>
        <p:spPr>
          <a:xfrm>
            <a:off x="4336088" y="331063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cxnSpLocks/>
          </p:cNvCxnSpPr>
          <p:nvPr/>
        </p:nvCxnSpPr>
        <p:spPr>
          <a:xfrm>
            <a:off x="4329307" y="387414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cxnSpLocks/>
          </p:cNvCxnSpPr>
          <p:nvPr/>
        </p:nvCxnSpPr>
        <p:spPr>
          <a:xfrm>
            <a:off x="4339546" y="254409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cxnSpLocks/>
          </p:cNvCxnSpPr>
          <p:nvPr/>
        </p:nvCxnSpPr>
        <p:spPr>
          <a:xfrm>
            <a:off x="4328395" y="5010637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cxnSpLocks/>
          </p:cNvCxnSpPr>
          <p:nvPr/>
        </p:nvCxnSpPr>
        <p:spPr>
          <a:xfrm>
            <a:off x="4324698" y="4448179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>
            <a:cxnSpLocks/>
          </p:cNvCxnSpPr>
          <p:nvPr/>
        </p:nvCxnSpPr>
        <p:spPr>
          <a:xfrm flipV="1">
            <a:off x="7054590" y="2057302"/>
            <a:ext cx="0" cy="3392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  <a:endCxn id="54" idx="0"/>
          </p:cNvCxnSpPr>
          <p:nvPr/>
        </p:nvCxnSpPr>
        <p:spPr>
          <a:xfrm>
            <a:off x="4773062" y="497665"/>
            <a:ext cx="15312" cy="18193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cxnSpLocks/>
          </p:cNvCxnSpPr>
          <p:nvPr/>
        </p:nvCxnSpPr>
        <p:spPr>
          <a:xfrm>
            <a:off x="6626645" y="316631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cxnSpLocks/>
          </p:cNvCxnSpPr>
          <p:nvPr/>
        </p:nvCxnSpPr>
        <p:spPr>
          <a:xfrm>
            <a:off x="6625437" y="374837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138366" y="95457"/>
            <a:ext cx="1253865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Trustees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6854477" y="847242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6412868" y="917096"/>
            <a:ext cx="850713" cy="629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Officer and Clerk for the BOT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0054" y="910475"/>
            <a:ext cx="904330" cy="6483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Counsel and Chief Compliance Officer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387814" y="2317049"/>
            <a:ext cx="801120" cy="7263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665147" y="2973484"/>
            <a:ext cx="790807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Lieutenant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668354" y="3547194"/>
            <a:ext cx="787600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 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192788" y="900527"/>
            <a:ext cx="1095518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Auditor</a:t>
            </a:r>
          </a:p>
        </p:txBody>
      </p:sp>
      <p:cxnSp>
        <p:nvCxnSpPr>
          <p:cNvPr id="73" name="Straight Connector 72"/>
          <p:cNvCxnSpPr>
            <a:cxnSpLocks/>
            <a:stCxn id="72" idx="3"/>
          </p:cNvCxnSpPr>
          <p:nvPr/>
        </p:nvCxnSpPr>
        <p:spPr>
          <a:xfrm flipV="1">
            <a:off x="3288306" y="917848"/>
            <a:ext cx="931692" cy="20959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4143795" y="658768"/>
            <a:ext cx="1243780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329408" y="3968053"/>
            <a:ext cx="758089" cy="3627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331335" y="2914489"/>
            <a:ext cx="758089" cy="375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322318" y="3429091"/>
            <a:ext cx="758089" cy="3925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cxnSp>
        <p:nvCxnSpPr>
          <p:cNvPr id="100" name="Straight Connector 99"/>
          <p:cNvCxnSpPr>
            <a:cxnSpLocks/>
          </p:cNvCxnSpPr>
          <p:nvPr/>
        </p:nvCxnSpPr>
        <p:spPr>
          <a:xfrm>
            <a:off x="3301527" y="432707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cxnSpLocks/>
          </p:cNvCxnSpPr>
          <p:nvPr/>
        </p:nvCxnSpPr>
        <p:spPr>
          <a:xfrm>
            <a:off x="3309252" y="318890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cxnSpLocks/>
          </p:cNvCxnSpPr>
          <p:nvPr/>
        </p:nvCxnSpPr>
        <p:spPr>
          <a:xfrm>
            <a:off x="3306723" y="370389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368541" y="3021786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Vice President for Fiscal Affairs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372804" y="3537975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Controller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482274" y="2327731"/>
            <a:ext cx="758089" cy="496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Administrative Services</a:t>
            </a:r>
          </a:p>
        </p:txBody>
      </p:sp>
      <p:sp>
        <p:nvSpPr>
          <p:cNvPr id="201" name="Date Placeholder 200"/>
          <p:cNvSpPr>
            <a:spLocks noGrp="1"/>
          </p:cNvSpPr>
          <p:nvPr>
            <p:ph type="dt" sz="half" idx="10"/>
          </p:nvPr>
        </p:nvSpPr>
        <p:spPr>
          <a:xfrm>
            <a:off x="8118050" y="6457101"/>
            <a:ext cx="661063" cy="300970"/>
          </a:xfrm>
        </p:spPr>
        <p:txBody>
          <a:bodyPr/>
          <a:lstStyle/>
          <a:p>
            <a:fld id="{FBF880FD-CB42-4FC5-8107-058C79272157}" type="datetime1">
              <a:rPr lang="en-US" smtClean="0"/>
              <a:t>11/4/2025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68" y="310654"/>
            <a:ext cx="1190625" cy="575952"/>
          </a:xfrm>
          <a:prstGeom prst="rect">
            <a:avLst/>
          </a:prstGeom>
        </p:spPr>
      </p:pic>
      <p:cxnSp>
        <p:nvCxnSpPr>
          <p:cNvPr id="112" name="Straight Connector 111"/>
          <p:cNvCxnSpPr>
            <a:cxnSpLocks/>
          </p:cNvCxnSpPr>
          <p:nvPr/>
        </p:nvCxnSpPr>
        <p:spPr>
          <a:xfrm>
            <a:off x="7691084" y="253222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cxnSpLocks/>
          </p:cNvCxnSpPr>
          <p:nvPr/>
        </p:nvCxnSpPr>
        <p:spPr>
          <a:xfrm>
            <a:off x="7699564" y="3158247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732493" y="2290855"/>
            <a:ext cx="785499" cy="563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Information Officer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382716" y="3705543"/>
            <a:ext cx="794422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&amp; Fundraising Planner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75455" y="4268000"/>
            <a:ext cx="79432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Compliance Officer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381289" y="4846605"/>
            <a:ext cx="80111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Writer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318841" y="4432288"/>
            <a:ext cx="758039" cy="462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9D38431-41AA-4D90-BE28-FE47E3E9F47D}"/>
              </a:ext>
            </a:extLst>
          </p:cNvPr>
          <p:cNvSpPr/>
          <p:nvPr/>
        </p:nvSpPr>
        <p:spPr>
          <a:xfrm>
            <a:off x="1316809" y="5031372"/>
            <a:ext cx="758088" cy="487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  <a:endParaRPr lang="en-US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2227F00-8750-822F-6D35-4032FF503317}"/>
              </a:ext>
            </a:extLst>
          </p:cNvPr>
          <p:cNvCxnSpPr>
            <a:cxnSpLocks/>
          </p:cNvCxnSpPr>
          <p:nvPr/>
        </p:nvCxnSpPr>
        <p:spPr>
          <a:xfrm>
            <a:off x="2694498" y="2055359"/>
            <a:ext cx="540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E2CF84-DE9A-7A11-6757-3F4E336B13F2}"/>
              </a:ext>
            </a:extLst>
          </p:cNvPr>
          <p:cNvCxnSpPr>
            <a:cxnSpLocks/>
          </p:cNvCxnSpPr>
          <p:nvPr/>
        </p:nvCxnSpPr>
        <p:spPr>
          <a:xfrm>
            <a:off x="7702304" y="371209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4255A7-380C-77F7-CB98-F2F4325C6959}"/>
              </a:ext>
            </a:extLst>
          </p:cNvPr>
          <p:cNvCxnSpPr>
            <a:cxnSpLocks/>
          </p:cNvCxnSpPr>
          <p:nvPr/>
        </p:nvCxnSpPr>
        <p:spPr>
          <a:xfrm>
            <a:off x="7694792" y="430698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733774" y="2978449"/>
            <a:ext cx="790807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Enterprise Systems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C12060-F96E-C1E2-87A1-C3A333756817}"/>
              </a:ext>
            </a:extLst>
          </p:cNvPr>
          <p:cNvSpPr/>
          <p:nvPr/>
        </p:nvSpPr>
        <p:spPr>
          <a:xfrm>
            <a:off x="7740191" y="3528928"/>
            <a:ext cx="790807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Network Operations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969A0C-D507-D424-3DE3-83A67C6E13D6}"/>
              </a:ext>
            </a:extLst>
          </p:cNvPr>
          <p:cNvSpPr/>
          <p:nvPr/>
        </p:nvSpPr>
        <p:spPr>
          <a:xfrm>
            <a:off x="7743647" y="4090207"/>
            <a:ext cx="790807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End User Support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EF3B6A-3A42-C95C-1137-4C932F86E2E3}"/>
              </a:ext>
            </a:extLst>
          </p:cNvPr>
          <p:cNvSpPr/>
          <p:nvPr/>
        </p:nvSpPr>
        <p:spPr>
          <a:xfrm>
            <a:off x="7295514" y="912470"/>
            <a:ext cx="849540" cy="629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Assistant IV to the President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F773E3-95B9-2FA2-AB9C-990811115BBC}"/>
              </a:ext>
            </a:extLst>
          </p:cNvPr>
          <p:cNvSpPr/>
          <p:nvPr/>
        </p:nvSpPr>
        <p:spPr>
          <a:xfrm>
            <a:off x="5018243" y="1612676"/>
            <a:ext cx="1385000" cy="39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Equal Opportunity and Title IX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64380" y="2296589"/>
            <a:ext cx="790807" cy="5671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of Police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C8EC524-F6E1-7C8C-02C3-020A76FFB5EB}"/>
              </a:ext>
            </a:extLst>
          </p:cNvPr>
          <p:cNvCxnSpPr>
            <a:cxnSpLocks/>
          </p:cNvCxnSpPr>
          <p:nvPr/>
        </p:nvCxnSpPr>
        <p:spPr>
          <a:xfrm flipV="1">
            <a:off x="2664354" y="2055359"/>
            <a:ext cx="0" cy="3411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F33321CD-FCF1-E942-226E-03AA9DB33620}"/>
              </a:ext>
            </a:extLst>
          </p:cNvPr>
          <p:cNvSpPr/>
          <p:nvPr/>
        </p:nvSpPr>
        <p:spPr>
          <a:xfrm>
            <a:off x="2276019" y="2273900"/>
            <a:ext cx="789648" cy="580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Student Affairs and Enrollment Management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9817BE1-A587-D52B-CA07-A3DFD2C93885}"/>
              </a:ext>
            </a:extLst>
          </p:cNvPr>
          <p:cNvSpPr/>
          <p:nvPr/>
        </p:nvSpPr>
        <p:spPr>
          <a:xfrm>
            <a:off x="2273141" y="4418254"/>
            <a:ext cx="780770" cy="462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Assoc. Dean, Enrollment Services/ Registrar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355728" y="4089502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Purchasing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1F199C-8048-65B1-DD4D-E5126DE0A7E0}"/>
              </a:ext>
            </a:extLst>
          </p:cNvPr>
          <p:cNvSpPr/>
          <p:nvPr/>
        </p:nvSpPr>
        <p:spPr>
          <a:xfrm>
            <a:off x="5510113" y="2944109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Human Resources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5494935" y="3484144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Facility Services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5501417" y="4027009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Site Manager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ED11A2-CB4E-9B8E-718A-5A87E3AE7C36}"/>
              </a:ext>
            </a:extLst>
          </p:cNvPr>
          <p:cNvSpPr/>
          <p:nvPr/>
        </p:nvSpPr>
        <p:spPr>
          <a:xfrm>
            <a:off x="6671561" y="4092527"/>
            <a:ext cx="787600" cy="447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Officers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36A9396-5DA6-5821-7A3B-F42A1CDA8E85}"/>
              </a:ext>
            </a:extLst>
          </p:cNvPr>
          <p:cNvCxnSpPr>
            <a:cxnSpLocks/>
          </p:cNvCxnSpPr>
          <p:nvPr/>
        </p:nvCxnSpPr>
        <p:spPr>
          <a:xfrm>
            <a:off x="699715" y="2055359"/>
            <a:ext cx="19886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1ACDAB3-3D7D-F9F6-DE96-6332EE724D3B}"/>
              </a:ext>
            </a:extLst>
          </p:cNvPr>
          <p:cNvSpPr/>
          <p:nvPr/>
        </p:nvSpPr>
        <p:spPr>
          <a:xfrm>
            <a:off x="2263679" y="4963178"/>
            <a:ext cx="776558" cy="342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Assoc. Dean of Recruitment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C598BB9-A7F9-37F2-DDD1-9CB72C9850A5}"/>
              </a:ext>
            </a:extLst>
          </p:cNvPr>
          <p:cNvSpPr/>
          <p:nvPr/>
        </p:nvSpPr>
        <p:spPr>
          <a:xfrm>
            <a:off x="2266071" y="2907973"/>
            <a:ext cx="776558" cy="342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26A8FDB-8CAF-BFB6-6ECF-0AE4156E2266}"/>
              </a:ext>
            </a:extLst>
          </p:cNvPr>
          <p:cNvSpPr/>
          <p:nvPr/>
        </p:nvSpPr>
        <p:spPr>
          <a:xfrm>
            <a:off x="2268607" y="3385324"/>
            <a:ext cx="776558" cy="342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Success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4B6896-A652-4D5B-01F5-01E228F0F6BD}"/>
              </a:ext>
            </a:extLst>
          </p:cNvPr>
          <p:cNvSpPr/>
          <p:nvPr/>
        </p:nvSpPr>
        <p:spPr>
          <a:xfrm>
            <a:off x="2265998" y="3821636"/>
            <a:ext cx="776558" cy="5091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Financial Services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D8A2817-18A2-BC83-FA5B-E6305CBD7DF8}"/>
              </a:ext>
            </a:extLst>
          </p:cNvPr>
          <p:cNvSpPr/>
          <p:nvPr/>
        </p:nvSpPr>
        <p:spPr>
          <a:xfrm>
            <a:off x="2266651" y="5412676"/>
            <a:ext cx="776558" cy="3426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C33B2FA-2628-51F5-B764-7D14B2CD0555}"/>
              </a:ext>
            </a:extLst>
          </p:cNvPr>
          <p:cNvCxnSpPr>
            <a:cxnSpLocks/>
          </p:cNvCxnSpPr>
          <p:nvPr/>
        </p:nvCxnSpPr>
        <p:spPr>
          <a:xfrm>
            <a:off x="3313722" y="251476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3372201" y="2306217"/>
            <a:ext cx="758089" cy="594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Fiscal Affairs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BE1D993A-0309-280B-F123-896B56CC12E2}"/>
              </a:ext>
            </a:extLst>
          </p:cNvPr>
          <p:cNvCxnSpPr>
            <a:cxnSpLocks/>
          </p:cNvCxnSpPr>
          <p:nvPr/>
        </p:nvCxnSpPr>
        <p:spPr>
          <a:xfrm flipH="1">
            <a:off x="3288306" y="2516825"/>
            <a:ext cx="18831" cy="2346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7451B0D-EC6A-CBEE-6A9F-F77AF1371868}"/>
              </a:ext>
            </a:extLst>
          </p:cNvPr>
          <p:cNvSpPr/>
          <p:nvPr/>
        </p:nvSpPr>
        <p:spPr>
          <a:xfrm>
            <a:off x="4387814" y="3142672"/>
            <a:ext cx="794424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Coordinator - Fundraiser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05F8382-AA59-5574-AE0A-698F0AF81698}"/>
              </a:ext>
            </a:extLst>
          </p:cNvPr>
          <p:cNvCxnSpPr>
            <a:cxnSpLocks/>
          </p:cNvCxnSpPr>
          <p:nvPr/>
        </p:nvCxnSpPr>
        <p:spPr>
          <a:xfrm flipH="1">
            <a:off x="4320435" y="2544177"/>
            <a:ext cx="15653" cy="2466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88437E42-E222-657F-F91C-532E5F10F15C}"/>
              </a:ext>
            </a:extLst>
          </p:cNvPr>
          <p:cNvCxnSpPr>
            <a:cxnSpLocks/>
          </p:cNvCxnSpPr>
          <p:nvPr/>
        </p:nvCxnSpPr>
        <p:spPr>
          <a:xfrm>
            <a:off x="5430746" y="2442743"/>
            <a:ext cx="0" cy="18213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9100935F-D400-81CA-6FE4-687964D26239}"/>
              </a:ext>
            </a:extLst>
          </p:cNvPr>
          <p:cNvCxnSpPr>
            <a:cxnSpLocks/>
          </p:cNvCxnSpPr>
          <p:nvPr/>
        </p:nvCxnSpPr>
        <p:spPr>
          <a:xfrm>
            <a:off x="6617960" y="2524199"/>
            <a:ext cx="0" cy="17919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F0ACF320-A98E-5DAB-5543-7D795779BE8E}"/>
              </a:ext>
            </a:extLst>
          </p:cNvPr>
          <p:cNvCxnSpPr>
            <a:cxnSpLocks/>
          </p:cNvCxnSpPr>
          <p:nvPr/>
        </p:nvCxnSpPr>
        <p:spPr>
          <a:xfrm>
            <a:off x="7691084" y="2532225"/>
            <a:ext cx="0" cy="17747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DB16FD39-4467-1EA3-35DB-B36E9E309BB6}"/>
              </a:ext>
            </a:extLst>
          </p:cNvPr>
          <p:cNvCxnSpPr>
            <a:cxnSpLocks/>
          </p:cNvCxnSpPr>
          <p:nvPr/>
        </p:nvCxnSpPr>
        <p:spPr>
          <a:xfrm>
            <a:off x="199429" y="3150465"/>
            <a:ext cx="174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BA3DEB1F-4B02-FED8-8609-613436BDB564}"/>
              </a:ext>
            </a:extLst>
          </p:cNvPr>
          <p:cNvCxnSpPr>
            <a:cxnSpLocks/>
          </p:cNvCxnSpPr>
          <p:nvPr/>
        </p:nvCxnSpPr>
        <p:spPr>
          <a:xfrm>
            <a:off x="198350" y="3752265"/>
            <a:ext cx="174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7EC7E425-6C63-05CA-1CE3-3A779D6FFF61}"/>
              </a:ext>
            </a:extLst>
          </p:cNvPr>
          <p:cNvCxnSpPr>
            <a:cxnSpLocks/>
          </p:cNvCxnSpPr>
          <p:nvPr/>
        </p:nvCxnSpPr>
        <p:spPr>
          <a:xfrm>
            <a:off x="196497" y="2494683"/>
            <a:ext cx="174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3" name="Rectangle 222">
            <a:extLst>
              <a:ext uri="{FF2B5EF4-FFF2-40B4-BE49-F238E27FC236}">
                <a16:creationId xmlns:a16="http://schemas.microsoft.com/office/drawing/2014/main" id="{1F6379CA-FC03-E0EB-E557-EE93016F2372}"/>
              </a:ext>
            </a:extLst>
          </p:cNvPr>
          <p:cNvSpPr/>
          <p:nvPr/>
        </p:nvSpPr>
        <p:spPr>
          <a:xfrm>
            <a:off x="266983" y="2898465"/>
            <a:ext cx="857088" cy="499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Assistant Director of Marketing and  Public Affairs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9B2C75DC-2DB2-476D-68EA-793A25029D29}"/>
              </a:ext>
            </a:extLst>
          </p:cNvPr>
          <p:cNvSpPr/>
          <p:nvPr/>
        </p:nvSpPr>
        <p:spPr>
          <a:xfrm>
            <a:off x="266261" y="2273378"/>
            <a:ext cx="858973" cy="499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Strategic Initiatives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C99E4D2-D558-A60E-FA11-5FD3D7F3208F}"/>
              </a:ext>
            </a:extLst>
          </p:cNvPr>
          <p:cNvSpPr/>
          <p:nvPr/>
        </p:nvSpPr>
        <p:spPr>
          <a:xfrm>
            <a:off x="277663" y="3529000"/>
            <a:ext cx="853342" cy="575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Executive Director of Continuing Education</a:t>
            </a:r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2599B56-6A55-098A-5907-0BA6AFE71B20}"/>
              </a:ext>
            </a:extLst>
          </p:cNvPr>
          <p:cNvCxnSpPr>
            <a:cxnSpLocks/>
          </p:cNvCxnSpPr>
          <p:nvPr/>
        </p:nvCxnSpPr>
        <p:spPr>
          <a:xfrm>
            <a:off x="198396" y="2497908"/>
            <a:ext cx="0" cy="12418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76FB4638-7DFB-F08C-A84A-A63D74905511}"/>
              </a:ext>
            </a:extLst>
          </p:cNvPr>
          <p:cNvCxnSpPr>
            <a:cxnSpLocks/>
          </p:cNvCxnSpPr>
          <p:nvPr/>
        </p:nvCxnSpPr>
        <p:spPr>
          <a:xfrm flipH="1">
            <a:off x="2188691" y="2480622"/>
            <a:ext cx="10034" cy="30903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E9133A7-F95F-D6B8-8EC4-87E5BF6D8998}"/>
              </a:ext>
            </a:extLst>
          </p:cNvPr>
          <p:cNvSpPr/>
          <p:nvPr/>
        </p:nvSpPr>
        <p:spPr>
          <a:xfrm>
            <a:off x="1313699" y="5613085"/>
            <a:ext cx="758088" cy="487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Quality Enhancement Plan</a:t>
            </a:r>
            <a:endParaRPr lang="en-US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87D7A60-861F-7B8C-3714-978D3096CB95}"/>
              </a:ext>
            </a:extLst>
          </p:cNvPr>
          <p:cNvSpPr/>
          <p:nvPr/>
        </p:nvSpPr>
        <p:spPr>
          <a:xfrm>
            <a:off x="3346630" y="4642624"/>
            <a:ext cx="758089" cy="431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 Bookstore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8198BA-0569-69C2-020D-36F1851BB79A}"/>
              </a:ext>
            </a:extLst>
          </p:cNvPr>
          <p:cNvCxnSpPr/>
          <p:nvPr/>
        </p:nvCxnSpPr>
        <p:spPr>
          <a:xfrm flipV="1">
            <a:off x="8556640" y="837102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4114BF2-6AEB-CE1F-17C6-5B91A224FE27}"/>
              </a:ext>
            </a:extLst>
          </p:cNvPr>
          <p:cNvSpPr/>
          <p:nvPr/>
        </p:nvSpPr>
        <p:spPr>
          <a:xfrm>
            <a:off x="8178508" y="913807"/>
            <a:ext cx="849540" cy="629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Events Manager</a:t>
            </a:r>
          </a:p>
        </p:txBody>
      </p:sp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>
            <a:cxnSpLocks/>
          </p:cNvCxnSpPr>
          <p:nvPr/>
        </p:nvCxnSpPr>
        <p:spPr>
          <a:xfrm>
            <a:off x="5801923" y="1326078"/>
            <a:ext cx="0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F85F142-EB1E-57F7-7B83-C812EE0D80A4}"/>
              </a:ext>
            </a:extLst>
          </p:cNvPr>
          <p:cNvCxnSpPr>
            <a:cxnSpLocks/>
          </p:cNvCxnSpPr>
          <p:nvPr/>
        </p:nvCxnSpPr>
        <p:spPr>
          <a:xfrm>
            <a:off x="7459273" y="1326078"/>
            <a:ext cx="0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64AA28-AC31-FD43-CFF0-741087620554}"/>
              </a:ext>
            </a:extLst>
          </p:cNvPr>
          <p:cNvCxnSpPr/>
          <p:nvPr/>
        </p:nvCxnSpPr>
        <p:spPr>
          <a:xfrm>
            <a:off x="4720099" y="253174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  <a:endCxn id="96" idx="0"/>
          </p:cNvCxnSpPr>
          <p:nvPr/>
        </p:nvCxnSpPr>
        <p:spPr>
          <a:xfrm flipV="1">
            <a:off x="4055022" y="1050304"/>
            <a:ext cx="10580" cy="12683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93827" y="16922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4795" y="392924"/>
            <a:ext cx="1478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Affairs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>
          <a:xfrm>
            <a:off x="8026392" y="6487604"/>
            <a:ext cx="859712" cy="370396"/>
          </a:xfrm>
        </p:spPr>
        <p:txBody>
          <a:bodyPr/>
          <a:lstStyle/>
          <a:p>
            <a:fld id="{335094C1-CF42-4C16-A39D-C2B141E2F608}" type="datetime1">
              <a:rPr lang="en-US" smtClean="0"/>
              <a:t>11/4/2025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F0BFE-8B62-C28A-8F59-7151B6357D0C}"/>
              </a:ext>
            </a:extLst>
          </p:cNvPr>
          <p:cNvCxnSpPr/>
          <p:nvPr/>
        </p:nvCxnSpPr>
        <p:spPr>
          <a:xfrm flipV="1">
            <a:off x="6563914" y="215385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D23DFC-1874-445D-BBC3-90D43555B79A}"/>
              </a:ext>
            </a:extLst>
          </p:cNvPr>
          <p:cNvCxnSpPr/>
          <p:nvPr/>
        </p:nvCxnSpPr>
        <p:spPr>
          <a:xfrm>
            <a:off x="3477906" y="317348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F7C24D0-CE7E-1DF1-94B0-42F6FBD67F17}"/>
              </a:ext>
            </a:extLst>
          </p:cNvPr>
          <p:cNvCxnSpPr/>
          <p:nvPr/>
        </p:nvCxnSpPr>
        <p:spPr>
          <a:xfrm>
            <a:off x="3476028" y="384016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757A3D-B9EF-C360-A8AB-A70113A0DF3B}"/>
              </a:ext>
            </a:extLst>
          </p:cNvPr>
          <p:cNvCxnSpPr/>
          <p:nvPr/>
        </p:nvCxnSpPr>
        <p:spPr>
          <a:xfrm>
            <a:off x="3489451" y="447680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93E79E-C7D0-203D-B16A-051282253A12}"/>
              </a:ext>
            </a:extLst>
          </p:cNvPr>
          <p:cNvCxnSpPr/>
          <p:nvPr/>
        </p:nvCxnSpPr>
        <p:spPr>
          <a:xfrm>
            <a:off x="3471123" y="254083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483C82-437C-7570-28D1-EE45DFA92230}"/>
              </a:ext>
            </a:extLst>
          </p:cNvPr>
          <p:cNvCxnSpPr/>
          <p:nvPr/>
        </p:nvCxnSpPr>
        <p:spPr>
          <a:xfrm flipV="1">
            <a:off x="2792628" y="217482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C441651-9D68-9ABC-7845-623D4368FECB}"/>
              </a:ext>
            </a:extLst>
          </p:cNvPr>
          <p:cNvCxnSpPr/>
          <p:nvPr/>
        </p:nvCxnSpPr>
        <p:spPr>
          <a:xfrm flipV="1">
            <a:off x="5316442" y="2161034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3DA7DCA-92DF-17E5-7BBC-52B6F4FD0EED}"/>
              </a:ext>
            </a:extLst>
          </p:cNvPr>
          <p:cNvCxnSpPr>
            <a:cxnSpLocks/>
          </p:cNvCxnSpPr>
          <p:nvPr/>
        </p:nvCxnSpPr>
        <p:spPr>
          <a:xfrm>
            <a:off x="4908500" y="1313935"/>
            <a:ext cx="25500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5092311" y="1459612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Jennifer Denison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2D3C23-F749-15E6-52A9-106ACEC48671}"/>
              </a:ext>
            </a:extLst>
          </p:cNvPr>
          <p:cNvCxnSpPr/>
          <p:nvPr/>
        </p:nvCxnSpPr>
        <p:spPr>
          <a:xfrm>
            <a:off x="929972" y="632657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915056" y="319003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902135" y="382956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906505" y="444809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899220" y="253927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924564" y="508492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98A3987-0CE2-7179-BDDF-7A823B796227}"/>
              </a:ext>
            </a:extLst>
          </p:cNvPr>
          <p:cNvCxnSpPr/>
          <p:nvPr/>
        </p:nvCxnSpPr>
        <p:spPr>
          <a:xfrm>
            <a:off x="925052" y="570959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958706" y="2906190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and Behavioral Sciences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Shinya Wakao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963410" y="3536725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Humanities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Brian Anderson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BDD0318-E9A3-6AF1-4D39-A81738FAD79A}"/>
              </a:ext>
            </a:extLst>
          </p:cNvPr>
          <p:cNvSpPr/>
          <p:nvPr/>
        </p:nvSpPr>
        <p:spPr>
          <a:xfrm>
            <a:off x="969074" y="4155753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 Arts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Kristina Jantz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969858" y="4801026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 and Computer Science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Leslie Richardson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252444B-87B2-DFEA-F9CF-16D4536DB171}"/>
              </a:ext>
            </a:extLst>
          </p:cNvPr>
          <p:cNvSpPr/>
          <p:nvPr/>
        </p:nvSpPr>
        <p:spPr>
          <a:xfrm>
            <a:off x="969857" y="5432202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and Engineering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Sheena Abernathy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B8BD073-A4A1-FCC0-CEDA-3EC4B39E853C}"/>
              </a:ext>
            </a:extLst>
          </p:cNvPr>
          <p:cNvSpPr/>
          <p:nvPr/>
        </p:nvSpPr>
        <p:spPr>
          <a:xfrm>
            <a:off x="969074" y="6063378"/>
            <a:ext cx="10651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Library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Kathryn Park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D28A52D-1D7E-652F-D96E-01D6049270DE}"/>
              </a:ext>
            </a:extLst>
          </p:cNvPr>
          <p:cNvCxnSpPr/>
          <p:nvPr/>
        </p:nvCxnSpPr>
        <p:spPr>
          <a:xfrm>
            <a:off x="899220" y="2539276"/>
            <a:ext cx="15836" cy="37872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C8362A6-0C84-E8EE-C4C4-8C04E5894630}"/>
              </a:ext>
            </a:extLst>
          </p:cNvPr>
          <p:cNvCxnSpPr/>
          <p:nvPr/>
        </p:nvCxnSpPr>
        <p:spPr>
          <a:xfrm>
            <a:off x="2198281" y="318933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5488C9-EE32-41CF-3B99-703AB2B84A84}"/>
              </a:ext>
            </a:extLst>
          </p:cNvPr>
          <p:cNvCxnSpPr/>
          <p:nvPr/>
        </p:nvCxnSpPr>
        <p:spPr>
          <a:xfrm>
            <a:off x="2205456" y="382885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560536-F347-FAA2-4484-F8F661CB6FBC}"/>
              </a:ext>
            </a:extLst>
          </p:cNvPr>
          <p:cNvCxnSpPr/>
          <p:nvPr/>
        </p:nvCxnSpPr>
        <p:spPr>
          <a:xfrm>
            <a:off x="2209826" y="444738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D84C13-705B-C563-0E7F-0487D37B4123}"/>
              </a:ext>
            </a:extLst>
          </p:cNvPr>
          <p:cNvCxnSpPr/>
          <p:nvPr/>
        </p:nvCxnSpPr>
        <p:spPr>
          <a:xfrm>
            <a:off x="2182445" y="253857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1433C33-8929-CA2C-384A-F4660842AE4D}"/>
              </a:ext>
            </a:extLst>
          </p:cNvPr>
          <p:cNvCxnSpPr/>
          <p:nvPr/>
        </p:nvCxnSpPr>
        <p:spPr>
          <a:xfrm>
            <a:off x="2207789" y="508422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2229996" y="2280399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Rebecca Montz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C067FE3-956B-1A6E-3A67-AF1D67C45AFD}"/>
              </a:ext>
            </a:extLst>
          </p:cNvPr>
          <p:cNvCxnSpPr/>
          <p:nvPr/>
        </p:nvCxnSpPr>
        <p:spPr>
          <a:xfrm>
            <a:off x="2208277" y="570889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4A25C62-6C8E-74EF-626B-791FA49D1230}"/>
              </a:ext>
            </a:extLst>
          </p:cNvPr>
          <p:cNvSpPr/>
          <p:nvPr/>
        </p:nvSpPr>
        <p:spPr>
          <a:xfrm>
            <a:off x="2241931" y="2905486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Nursing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Fano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E73BE63-DADF-4588-CD5D-5432018BE87A}"/>
              </a:ext>
            </a:extLst>
          </p:cNvPr>
          <p:cNvSpPr/>
          <p:nvPr/>
        </p:nvSpPr>
        <p:spPr>
          <a:xfrm>
            <a:off x="2246635" y="3536021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Allied Health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 Carrier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0741E6C-7723-0DB8-C177-247F555A65D8}"/>
              </a:ext>
            </a:extLst>
          </p:cNvPr>
          <p:cNvSpPr/>
          <p:nvPr/>
        </p:nvSpPr>
        <p:spPr>
          <a:xfrm>
            <a:off x="2252299" y="4155049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Radiologic Technology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Schrettner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6A31F0E-0820-809B-4491-26FAB8B0D08C}"/>
              </a:ext>
            </a:extLst>
          </p:cNvPr>
          <p:cNvSpPr/>
          <p:nvPr/>
        </p:nvSpPr>
        <p:spPr>
          <a:xfrm>
            <a:off x="2253083" y="4800322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Dental Hygiene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Emily Falls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DD100EF-EA64-AC3C-5ED7-660EEC43B8A2}"/>
              </a:ext>
            </a:extLst>
          </p:cNvPr>
          <p:cNvSpPr/>
          <p:nvPr/>
        </p:nvSpPr>
        <p:spPr>
          <a:xfrm>
            <a:off x="2253082" y="5431497"/>
            <a:ext cx="1065179" cy="639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Surgical Technology Program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Lydia Wardell</a:t>
            </a: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773AFD5B-40A9-8827-C10A-2634CA8C4D29}"/>
              </a:ext>
            </a:extLst>
          </p:cNvPr>
          <p:cNvCxnSpPr/>
          <p:nvPr/>
        </p:nvCxnSpPr>
        <p:spPr>
          <a:xfrm>
            <a:off x="3480021" y="512205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FF18B7-654D-DA41-FC9F-2E0CBC6C5F8F}"/>
              </a:ext>
            </a:extLst>
          </p:cNvPr>
          <p:cNvSpPr/>
          <p:nvPr/>
        </p:nvSpPr>
        <p:spPr>
          <a:xfrm>
            <a:off x="3544294" y="4847271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Service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Gary Staudt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5B32CBA-D145-A942-6AB9-6F00191364AB}"/>
              </a:ext>
            </a:extLst>
          </p:cNvPr>
          <p:cNvSpPr/>
          <p:nvPr/>
        </p:nvSpPr>
        <p:spPr>
          <a:xfrm>
            <a:off x="3547499" y="4204864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Derrick Lewis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C12B40D-A244-7E1F-56C9-4C676A868A1A}"/>
              </a:ext>
            </a:extLst>
          </p:cNvPr>
          <p:cNvSpPr/>
          <p:nvPr/>
        </p:nvSpPr>
        <p:spPr>
          <a:xfrm>
            <a:off x="3544294" y="3563934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Services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Jamie Hunsucker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F9869D-A718-7D29-3167-E55D2DFADAAF}"/>
              </a:ext>
            </a:extLst>
          </p:cNvPr>
          <p:cNvSpPr/>
          <p:nvPr/>
        </p:nvSpPr>
        <p:spPr>
          <a:xfrm>
            <a:off x="3544758" y="2922290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Gregory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9DD718-3D79-AA0A-5E8D-13FA2EA7E56A}"/>
              </a:ext>
            </a:extLst>
          </p:cNvPr>
          <p:cNvSpPr/>
          <p:nvPr/>
        </p:nvSpPr>
        <p:spPr>
          <a:xfrm>
            <a:off x="4770052" y="2275161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Lisa Garza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/>
          <p:nvPr/>
        </p:nvCxnSpPr>
        <p:spPr>
          <a:xfrm flipV="1">
            <a:off x="1484108" y="2179356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979CE2F-A79A-85AB-C50D-6900262579A9}"/>
              </a:ext>
            </a:extLst>
          </p:cNvPr>
          <p:cNvCxnSpPr/>
          <p:nvPr/>
        </p:nvCxnSpPr>
        <p:spPr>
          <a:xfrm>
            <a:off x="2182445" y="2538572"/>
            <a:ext cx="23011" cy="3170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F85BD9DD-6275-5AFF-4EFC-A51C5590628B}"/>
              </a:ext>
            </a:extLst>
          </p:cNvPr>
          <p:cNvCxnSpPr/>
          <p:nvPr/>
        </p:nvCxnSpPr>
        <p:spPr>
          <a:xfrm>
            <a:off x="3471123" y="2538572"/>
            <a:ext cx="6783" cy="25834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946771" y="2281103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Rocky Barney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77295E62-99CC-C519-1164-3A49345D769C}"/>
              </a:ext>
            </a:extLst>
          </p:cNvPr>
          <p:cNvCxnSpPr>
            <a:cxnSpLocks/>
          </p:cNvCxnSpPr>
          <p:nvPr/>
        </p:nvCxnSpPr>
        <p:spPr>
          <a:xfrm flipV="1">
            <a:off x="1484108" y="2134901"/>
            <a:ext cx="6239622" cy="44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3230370" y="1050304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Academic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Heather Rhodes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6715027" y="1461124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E294C68-20B0-3B9F-CDDD-04A35E157D7D}"/>
              </a:ext>
            </a:extLst>
          </p:cNvPr>
          <p:cNvSpPr/>
          <p:nvPr/>
        </p:nvSpPr>
        <p:spPr>
          <a:xfrm>
            <a:off x="3534048" y="2276660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Victor Vega-Vasquez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574829-0F84-C823-7839-2A9107C20E61}"/>
              </a:ext>
            </a:extLst>
          </p:cNvPr>
          <p:cNvCxnSpPr/>
          <p:nvPr/>
        </p:nvCxnSpPr>
        <p:spPr>
          <a:xfrm>
            <a:off x="4734922" y="325696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A897ECF-C5A4-3700-0B9C-417A1D071C0A}"/>
              </a:ext>
            </a:extLst>
          </p:cNvPr>
          <p:cNvCxnSpPr/>
          <p:nvPr/>
        </p:nvCxnSpPr>
        <p:spPr>
          <a:xfrm>
            <a:off x="4727730" y="397893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42D7AE-C31A-F068-BBD3-99F5A734EA00}"/>
              </a:ext>
            </a:extLst>
          </p:cNvPr>
          <p:cNvCxnSpPr/>
          <p:nvPr/>
        </p:nvCxnSpPr>
        <p:spPr>
          <a:xfrm>
            <a:off x="4728218" y="460360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9C91399-FE89-869B-1BE8-3FFCBA8D02F6}"/>
              </a:ext>
            </a:extLst>
          </p:cNvPr>
          <p:cNvSpPr/>
          <p:nvPr/>
        </p:nvSpPr>
        <p:spPr>
          <a:xfrm>
            <a:off x="4792073" y="3714537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 Learning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 Czupryn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6512134-2D46-F2CA-FEE5-3B68AAF5B587}"/>
              </a:ext>
            </a:extLst>
          </p:cNvPr>
          <p:cNvSpPr/>
          <p:nvPr/>
        </p:nvSpPr>
        <p:spPr>
          <a:xfrm>
            <a:off x="4783852" y="4352972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Education Career Navigator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Roger Mora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C9D54C-7835-BEAC-6262-D6FD4A66DB7E}"/>
              </a:ext>
            </a:extLst>
          </p:cNvPr>
          <p:cNvSpPr/>
          <p:nvPr/>
        </p:nvSpPr>
        <p:spPr>
          <a:xfrm>
            <a:off x="4785626" y="2916506"/>
            <a:ext cx="1071628" cy="6897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Coordinators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Ruiz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Alvin Le Blanc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7910988-CC1E-C453-FF82-D8E4781F9699}"/>
              </a:ext>
            </a:extLst>
          </p:cNvPr>
          <p:cNvCxnSpPr/>
          <p:nvPr/>
        </p:nvCxnSpPr>
        <p:spPr>
          <a:xfrm>
            <a:off x="4720099" y="2531748"/>
            <a:ext cx="0" cy="20718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3E029E3-0373-1A8E-F72A-B837238F8123}"/>
              </a:ext>
            </a:extLst>
          </p:cNvPr>
          <p:cNvCxnSpPr/>
          <p:nvPr/>
        </p:nvCxnSpPr>
        <p:spPr>
          <a:xfrm>
            <a:off x="5980029" y="514025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0A7339B-96D4-5E64-3C5C-E8CC9EC282B1}"/>
              </a:ext>
            </a:extLst>
          </p:cNvPr>
          <p:cNvCxnSpPr/>
          <p:nvPr/>
        </p:nvCxnSpPr>
        <p:spPr>
          <a:xfrm>
            <a:off x="5971829" y="329277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D64282C-1970-1142-3191-458A578F9C3F}"/>
              </a:ext>
            </a:extLst>
          </p:cNvPr>
          <p:cNvCxnSpPr/>
          <p:nvPr/>
        </p:nvCxnSpPr>
        <p:spPr>
          <a:xfrm>
            <a:off x="5976199" y="395555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3F5BF2-EE1B-A928-A289-7BA10FE59D9C}"/>
              </a:ext>
            </a:extLst>
          </p:cNvPr>
          <p:cNvCxnSpPr/>
          <p:nvPr/>
        </p:nvCxnSpPr>
        <p:spPr>
          <a:xfrm>
            <a:off x="5979872" y="452327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E4C067D1-4351-BC99-656E-5B71AF8E8A2D}"/>
              </a:ext>
            </a:extLst>
          </p:cNvPr>
          <p:cNvSpPr/>
          <p:nvPr/>
        </p:nvSpPr>
        <p:spPr>
          <a:xfrm>
            <a:off x="6013008" y="2999941"/>
            <a:ext cx="1090956" cy="6122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Management System Administrator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E192696-5EC5-7001-77F1-6C15196F47CD}"/>
              </a:ext>
            </a:extLst>
          </p:cNvPr>
          <p:cNvSpPr/>
          <p:nvPr/>
        </p:nvSpPr>
        <p:spPr>
          <a:xfrm>
            <a:off x="6018672" y="3663217"/>
            <a:ext cx="108529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Technologist I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Edgar Villalta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815953-DF93-918E-4659-F4B49EE9BC66}"/>
              </a:ext>
            </a:extLst>
          </p:cNvPr>
          <p:cNvSpPr/>
          <p:nvPr/>
        </p:nvSpPr>
        <p:spPr>
          <a:xfrm>
            <a:off x="6034203" y="4245882"/>
            <a:ext cx="1084508" cy="5848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Designer I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Jessica Cooley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Chandra Iwasaki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BD6BAEB-7BF9-89B9-5DE8-9F79A592F90D}"/>
              </a:ext>
            </a:extLst>
          </p:cNvPr>
          <p:cNvSpPr/>
          <p:nvPr/>
        </p:nvSpPr>
        <p:spPr>
          <a:xfrm>
            <a:off x="6033420" y="4877062"/>
            <a:ext cx="108450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Support Technician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Benjamin Apolinar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598A36F-BBE4-C453-CC56-E4BC56132C00}"/>
              </a:ext>
            </a:extLst>
          </p:cNvPr>
          <p:cNvCxnSpPr/>
          <p:nvPr/>
        </p:nvCxnSpPr>
        <p:spPr>
          <a:xfrm>
            <a:off x="5988186" y="576898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8FC533B-DD56-97CE-7662-38DEC96DE491}"/>
              </a:ext>
            </a:extLst>
          </p:cNvPr>
          <p:cNvCxnSpPr/>
          <p:nvPr/>
        </p:nvCxnSpPr>
        <p:spPr>
          <a:xfrm>
            <a:off x="5959923" y="260835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E34C2AF-9198-F972-4013-EBE71DB88500}"/>
              </a:ext>
            </a:extLst>
          </p:cNvPr>
          <p:cNvCxnSpPr>
            <a:cxnSpLocks/>
          </p:cNvCxnSpPr>
          <p:nvPr/>
        </p:nvCxnSpPr>
        <p:spPr>
          <a:xfrm flipH="1" flipV="1">
            <a:off x="5954366" y="2611801"/>
            <a:ext cx="30269" cy="3157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FF8BE34-231C-9354-EB32-97FFF70E7867}"/>
              </a:ext>
            </a:extLst>
          </p:cNvPr>
          <p:cNvSpPr/>
          <p:nvPr/>
        </p:nvSpPr>
        <p:spPr>
          <a:xfrm>
            <a:off x="6006057" y="2266984"/>
            <a:ext cx="1090956" cy="681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Brad Denison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287031B-BEA7-6CAF-D1D5-8778D120DFD8}"/>
              </a:ext>
            </a:extLst>
          </p:cNvPr>
          <p:cNvSpPr/>
          <p:nvPr/>
        </p:nvSpPr>
        <p:spPr>
          <a:xfrm>
            <a:off x="6041577" y="5461758"/>
            <a:ext cx="1084508" cy="5848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Specialists 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 McWilliams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 Powell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Bailey Rhodes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5DD5264-D106-1950-62D2-29E1216E0A42}"/>
              </a:ext>
            </a:extLst>
          </p:cNvPr>
          <p:cNvCxnSpPr/>
          <p:nvPr/>
        </p:nvCxnSpPr>
        <p:spPr>
          <a:xfrm flipV="1">
            <a:off x="7723730" y="2139844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E750BFA8-8297-9200-3CBE-0012A496B616}"/>
              </a:ext>
            </a:extLst>
          </p:cNvPr>
          <p:cNvSpPr/>
          <p:nvPr/>
        </p:nvSpPr>
        <p:spPr>
          <a:xfrm>
            <a:off x="7180124" y="2253817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Quality Enhancement Plan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Kelley Waters</a:t>
            </a:r>
          </a:p>
        </p:txBody>
      </p:sp>
    </p:spTree>
    <p:extLst>
      <p:ext uri="{BB962C8B-B14F-4D97-AF65-F5344CB8AC3E}">
        <p14:creationId xmlns:p14="http://schemas.microsoft.com/office/powerpoint/2010/main" val="1548570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BE89CC57-1B7B-4891-98CD-2046C13AD64D}"/>
              </a:ext>
            </a:extLst>
          </p:cNvPr>
          <p:cNvCxnSpPr>
            <a:cxnSpLocks/>
          </p:cNvCxnSpPr>
          <p:nvPr/>
        </p:nvCxnSpPr>
        <p:spPr>
          <a:xfrm flipV="1">
            <a:off x="3525281" y="51257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C10880EB-D63C-19F4-16FD-ADAE2852FEB3}"/>
              </a:ext>
            </a:extLst>
          </p:cNvPr>
          <p:cNvCxnSpPr/>
          <p:nvPr/>
        </p:nvCxnSpPr>
        <p:spPr>
          <a:xfrm>
            <a:off x="2791064" y="486076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>
            <a:cxnSpLocks/>
          </p:cNvCxnSpPr>
          <p:nvPr/>
        </p:nvCxnSpPr>
        <p:spPr>
          <a:xfrm>
            <a:off x="6797288" y="1151844"/>
            <a:ext cx="0" cy="3758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</p:cNvCxnSpPr>
          <p:nvPr/>
        </p:nvCxnSpPr>
        <p:spPr>
          <a:xfrm flipV="1">
            <a:off x="5011945" y="958850"/>
            <a:ext cx="0" cy="1273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834146" y="10445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0" y="313736"/>
            <a:ext cx="32175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Vice President for Administrative Services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>
          <a:xfrm>
            <a:off x="8151115" y="6369158"/>
            <a:ext cx="859712" cy="370396"/>
          </a:xfrm>
        </p:spPr>
        <p:txBody>
          <a:bodyPr/>
          <a:lstStyle/>
          <a:p>
            <a:fld id="{335094C1-CF42-4C16-A39D-C2B141E2F608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6032008" y="1253803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Executive Administrative Assistant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Medina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4185037" y="83020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 for Administrative Services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McGee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cxnSpLocks/>
          </p:cNvCxnSpPr>
          <p:nvPr/>
        </p:nvCxnSpPr>
        <p:spPr>
          <a:xfrm>
            <a:off x="5850527" y="1151845"/>
            <a:ext cx="9382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2C1D6C5-D0FB-440F-DB8E-C042C0B86986}"/>
              </a:ext>
            </a:extLst>
          </p:cNvPr>
          <p:cNvCxnSpPr>
            <a:cxnSpLocks/>
          </p:cNvCxnSpPr>
          <p:nvPr/>
        </p:nvCxnSpPr>
        <p:spPr>
          <a:xfrm flipV="1">
            <a:off x="6258863" y="198899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3E465B3-FBE7-DFF5-3600-050D8E37E181}"/>
              </a:ext>
            </a:extLst>
          </p:cNvPr>
          <p:cNvCxnSpPr>
            <a:cxnSpLocks/>
          </p:cNvCxnSpPr>
          <p:nvPr/>
        </p:nvCxnSpPr>
        <p:spPr>
          <a:xfrm>
            <a:off x="3536804" y="1992081"/>
            <a:ext cx="272205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FD8F1AF-56A2-1C0B-8852-AA2B7425AC40}"/>
              </a:ext>
            </a:extLst>
          </p:cNvPr>
          <p:cNvCxnSpPr/>
          <p:nvPr/>
        </p:nvCxnSpPr>
        <p:spPr>
          <a:xfrm>
            <a:off x="2793213" y="303117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18FEB7A-1FBE-640A-8343-7CA9A611A57C}"/>
              </a:ext>
            </a:extLst>
          </p:cNvPr>
          <p:cNvCxnSpPr/>
          <p:nvPr/>
        </p:nvCxnSpPr>
        <p:spPr>
          <a:xfrm>
            <a:off x="2791065" y="243549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D61138B-4393-0885-915A-75345BFE55FA}"/>
              </a:ext>
            </a:extLst>
          </p:cNvPr>
          <p:cNvCxnSpPr/>
          <p:nvPr/>
        </p:nvCxnSpPr>
        <p:spPr>
          <a:xfrm flipV="1">
            <a:off x="3535300" y="1992081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136B26C-6BC6-7DA8-7079-DD46557339FF}"/>
              </a:ext>
            </a:extLst>
          </p:cNvPr>
          <p:cNvSpPr/>
          <p:nvPr/>
        </p:nvSpPr>
        <p:spPr>
          <a:xfrm>
            <a:off x="2863520" y="5239447"/>
            <a:ext cx="1346568" cy="586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Payroll Specialists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Monica Wylie   Gwen Smith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0300ADE-2512-4FCD-3659-F3F647D36608}"/>
              </a:ext>
            </a:extLst>
          </p:cNvPr>
          <p:cNvSpPr/>
          <p:nvPr/>
        </p:nvSpPr>
        <p:spPr>
          <a:xfrm>
            <a:off x="2865776" y="3952400"/>
            <a:ext cx="1346568" cy="5284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Specialist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Ginger Hinckley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7BB247B-2B20-4219-DDAE-BC1818409B93}"/>
              </a:ext>
            </a:extLst>
          </p:cNvPr>
          <p:cNvSpPr/>
          <p:nvPr/>
        </p:nvSpPr>
        <p:spPr>
          <a:xfrm>
            <a:off x="2864734" y="337070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Business Partner</a:t>
            </a:r>
          </a:p>
          <a:p>
            <a:pPr lvl="0" algn="ctr">
              <a:defRPr/>
            </a:pPr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7C25F5B-719A-B276-3321-126C4A15ADFB}"/>
              </a:ext>
            </a:extLst>
          </p:cNvPr>
          <p:cNvSpPr/>
          <p:nvPr/>
        </p:nvSpPr>
        <p:spPr>
          <a:xfrm>
            <a:off x="2856833" y="2182415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Director of Human Resources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Andrea Crucian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8AE2851-73BA-2077-6177-F362AAC36E75}"/>
              </a:ext>
            </a:extLst>
          </p:cNvPr>
          <p:cNvSpPr/>
          <p:nvPr/>
        </p:nvSpPr>
        <p:spPr>
          <a:xfrm>
            <a:off x="2863520" y="278219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Business Partner</a:t>
            </a:r>
          </a:p>
          <a:p>
            <a:pPr lvl="0"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Tham Ware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0AD8816-5DA7-1617-899C-5153F963D8D4}"/>
              </a:ext>
            </a:extLst>
          </p:cNvPr>
          <p:cNvCxnSpPr>
            <a:cxnSpLocks/>
          </p:cNvCxnSpPr>
          <p:nvPr/>
        </p:nvCxnSpPr>
        <p:spPr>
          <a:xfrm>
            <a:off x="2791065" y="2439981"/>
            <a:ext cx="0" cy="24207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04388F1-6B69-612D-A08C-5620494E6857}"/>
              </a:ext>
            </a:extLst>
          </p:cNvPr>
          <p:cNvSpPr/>
          <p:nvPr/>
        </p:nvSpPr>
        <p:spPr>
          <a:xfrm>
            <a:off x="2863520" y="4567442"/>
            <a:ext cx="1346568" cy="586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Payroll Coordinator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0000"/>
                </a:solidFill>
                <a:latin typeface="Century Gothic" panose="020B0502020202020204"/>
              </a:rPr>
              <a:t>Vacant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2320D41-3128-1C6F-3857-CF4939A4CE8E}"/>
              </a:ext>
            </a:extLst>
          </p:cNvPr>
          <p:cNvCxnSpPr/>
          <p:nvPr/>
        </p:nvCxnSpPr>
        <p:spPr>
          <a:xfrm>
            <a:off x="4314709" y="626688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CD15993-61FA-D7F8-EDC5-756813A57D6C}"/>
              </a:ext>
            </a:extLst>
          </p:cNvPr>
          <p:cNvCxnSpPr/>
          <p:nvPr/>
        </p:nvCxnSpPr>
        <p:spPr>
          <a:xfrm>
            <a:off x="4305396" y="571599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06139CF-7BF5-4214-A790-BB6460DEBFC2}"/>
              </a:ext>
            </a:extLst>
          </p:cNvPr>
          <p:cNvCxnSpPr/>
          <p:nvPr/>
        </p:nvCxnSpPr>
        <p:spPr>
          <a:xfrm>
            <a:off x="4300991" y="515849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68646E2-9100-0230-AEAB-D27D92B83855}"/>
              </a:ext>
            </a:extLst>
          </p:cNvPr>
          <p:cNvCxnSpPr/>
          <p:nvPr/>
        </p:nvCxnSpPr>
        <p:spPr>
          <a:xfrm>
            <a:off x="4303284" y="241043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230BE73-D26B-AF06-C44C-9C57233ABE11}"/>
              </a:ext>
            </a:extLst>
          </p:cNvPr>
          <p:cNvCxnSpPr/>
          <p:nvPr/>
        </p:nvCxnSpPr>
        <p:spPr>
          <a:xfrm>
            <a:off x="4304077" y="295570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103D967D-B7EE-3083-1F55-521341113B42}"/>
              </a:ext>
            </a:extLst>
          </p:cNvPr>
          <p:cNvCxnSpPr/>
          <p:nvPr/>
        </p:nvCxnSpPr>
        <p:spPr>
          <a:xfrm>
            <a:off x="4300991" y="350025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AADC1E9D-C1A8-BF87-F2AB-8C4199F20332}"/>
              </a:ext>
            </a:extLst>
          </p:cNvPr>
          <p:cNvCxnSpPr/>
          <p:nvPr/>
        </p:nvCxnSpPr>
        <p:spPr>
          <a:xfrm>
            <a:off x="4301365" y="40798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F199A46B-3C9C-B047-B7AE-12A2A829D929}"/>
              </a:ext>
            </a:extLst>
          </p:cNvPr>
          <p:cNvCxnSpPr/>
          <p:nvPr/>
        </p:nvCxnSpPr>
        <p:spPr>
          <a:xfrm>
            <a:off x="4300991" y="461684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Rectangle 132">
            <a:extLst>
              <a:ext uri="{FF2B5EF4-FFF2-40B4-BE49-F238E27FC236}">
                <a16:creationId xmlns:a16="http://schemas.microsoft.com/office/drawing/2014/main" id="{2285AA27-3164-ACFB-9716-523627E35E2E}"/>
              </a:ext>
            </a:extLst>
          </p:cNvPr>
          <p:cNvSpPr/>
          <p:nvPr/>
        </p:nvSpPr>
        <p:spPr>
          <a:xfrm>
            <a:off x="4369951" y="215405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Director of Facility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 Bacon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000DA020-39FF-A61F-1588-EE1AB42A26DF}"/>
              </a:ext>
            </a:extLst>
          </p:cNvPr>
          <p:cNvSpPr/>
          <p:nvPr/>
        </p:nvSpPr>
        <p:spPr>
          <a:xfrm>
            <a:off x="4364525" y="492118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Maintenance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DFEDCF3-5593-ACFB-8766-E79222CEC5D8}"/>
              </a:ext>
            </a:extLst>
          </p:cNvPr>
          <p:cNvSpPr/>
          <p:nvPr/>
        </p:nvSpPr>
        <p:spPr>
          <a:xfrm>
            <a:off x="4364525" y="5478683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Custodial Services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C01AF85-E5A0-2E42-F364-04FA3ECFC1A2}"/>
              </a:ext>
            </a:extLst>
          </p:cNvPr>
          <p:cNvSpPr/>
          <p:nvPr/>
        </p:nvSpPr>
        <p:spPr>
          <a:xfrm>
            <a:off x="4365565" y="436367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Grounds Foreman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Stephen Downey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7062413-2994-411B-571D-073971F056DD}"/>
              </a:ext>
            </a:extLst>
          </p:cNvPr>
          <p:cNvSpPr/>
          <p:nvPr/>
        </p:nvSpPr>
        <p:spPr>
          <a:xfrm>
            <a:off x="4364525" y="380617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Auto Mechanic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Darin Plasek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25B9BE63-BDD9-EE10-AEB5-A3D5E28EF513}"/>
              </a:ext>
            </a:extLst>
          </p:cNvPr>
          <p:cNvSpPr/>
          <p:nvPr/>
        </p:nvSpPr>
        <p:spPr>
          <a:xfrm>
            <a:off x="4364525" y="325379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Safety Officer and Energy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Bill Roy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EF07B27D-A681-511A-2792-40A3C9D5D998}"/>
              </a:ext>
            </a:extLst>
          </p:cNvPr>
          <p:cNvSpPr/>
          <p:nvPr/>
        </p:nvSpPr>
        <p:spPr>
          <a:xfrm>
            <a:off x="4374458" y="603501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Room Scheduling/Records Management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403AFE54-19FD-6FC4-B940-8DF6AB656D03}"/>
              </a:ext>
            </a:extLst>
          </p:cNvPr>
          <p:cNvCxnSpPr/>
          <p:nvPr/>
        </p:nvCxnSpPr>
        <p:spPr>
          <a:xfrm>
            <a:off x="4300818" y="2410431"/>
            <a:ext cx="0" cy="38601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C1566FC-BC99-D13C-4E5B-E853623F67ED}"/>
              </a:ext>
            </a:extLst>
          </p:cNvPr>
          <p:cNvSpPr/>
          <p:nvPr/>
        </p:nvSpPr>
        <p:spPr>
          <a:xfrm>
            <a:off x="4368087" y="2703925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Facilities Services Manager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Travis Prior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5D92AA50-DFFA-FE7A-11CC-03FAD8613DC2}"/>
              </a:ext>
            </a:extLst>
          </p:cNvPr>
          <p:cNvSpPr/>
          <p:nvPr/>
        </p:nvSpPr>
        <p:spPr>
          <a:xfrm>
            <a:off x="5808618" y="2156878"/>
            <a:ext cx="920039" cy="7159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Site Manager 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Marcelo Angulo</a:t>
            </a:r>
          </a:p>
        </p:txBody>
      </p:sp>
    </p:spTree>
    <p:extLst>
      <p:ext uri="{BB962C8B-B14F-4D97-AF65-F5344CB8AC3E}">
        <p14:creationId xmlns:p14="http://schemas.microsoft.com/office/powerpoint/2010/main" val="316384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A261B3E-7098-6D38-CF32-076CB7545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3EEEE7D-08E7-B874-21B8-F2B89383B715}"/>
              </a:ext>
            </a:extLst>
          </p:cNvPr>
          <p:cNvCxnSpPr>
            <a:cxnSpLocks/>
          </p:cNvCxnSpPr>
          <p:nvPr/>
        </p:nvCxnSpPr>
        <p:spPr>
          <a:xfrm>
            <a:off x="3277369" y="5176198"/>
            <a:ext cx="23158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9CBBBBA-D1BF-BE86-F623-05407D87C8D0}"/>
              </a:ext>
            </a:extLst>
          </p:cNvPr>
          <p:cNvCxnSpPr>
            <a:cxnSpLocks/>
          </p:cNvCxnSpPr>
          <p:nvPr/>
        </p:nvCxnSpPr>
        <p:spPr>
          <a:xfrm>
            <a:off x="5604814" y="2505027"/>
            <a:ext cx="205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D11D165-4954-2622-9AB6-1A619DC97F5A}"/>
              </a:ext>
            </a:extLst>
          </p:cNvPr>
          <p:cNvCxnSpPr>
            <a:cxnSpLocks/>
          </p:cNvCxnSpPr>
          <p:nvPr/>
        </p:nvCxnSpPr>
        <p:spPr>
          <a:xfrm>
            <a:off x="5623288" y="1388767"/>
            <a:ext cx="0" cy="3758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411C192-C785-A7AA-F7F9-7FEE1250D02B}"/>
              </a:ext>
            </a:extLst>
          </p:cNvPr>
          <p:cNvCxnSpPr>
            <a:cxnSpLocks/>
          </p:cNvCxnSpPr>
          <p:nvPr/>
        </p:nvCxnSpPr>
        <p:spPr>
          <a:xfrm>
            <a:off x="3262137" y="2505027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44FDCF8-98AC-A6A8-AA3F-AC95CB91F532}"/>
              </a:ext>
            </a:extLst>
          </p:cNvPr>
          <p:cNvCxnSpPr/>
          <p:nvPr/>
        </p:nvCxnSpPr>
        <p:spPr>
          <a:xfrm flipV="1">
            <a:off x="2709895" y="214273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FF9B4D2-8985-5137-6A65-F8587D07C274}"/>
              </a:ext>
            </a:extLst>
          </p:cNvPr>
          <p:cNvCxnSpPr>
            <a:cxnSpLocks/>
          </p:cNvCxnSpPr>
          <p:nvPr/>
        </p:nvCxnSpPr>
        <p:spPr>
          <a:xfrm flipV="1">
            <a:off x="4967843" y="215228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D45B9AF-5DA8-1DE1-0E42-61062A8653DA}"/>
              </a:ext>
            </a:extLst>
          </p:cNvPr>
          <p:cNvCxnSpPr>
            <a:cxnSpLocks/>
          </p:cNvCxnSpPr>
          <p:nvPr/>
        </p:nvCxnSpPr>
        <p:spPr>
          <a:xfrm flipV="1">
            <a:off x="7360487" y="215228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97C8885-058C-57DC-9953-A91BED7EA046}"/>
              </a:ext>
            </a:extLst>
          </p:cNvPr>
          <p:cNvCxnSpPr>
            <a:cxnSpLocks/>
          </p:cNvCxnSpPr>
          <p:nvPr/>
        </p:nvCxnSpPr>
        <p:spPr>
          <a:xfrm flipV="1">
            <a:off x="1519617" y="21458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37E64B-B350-D2D9-24F1-CBA03108D580}"/>
              </a:ext>
            </a:extLst>
          </p:cNvPr>
          <p:cNvCxnSpPr/>
          <p:nvPr/>
        </p:nvCxnSpPr>
        <p:spPr>
          <a:xfrm>
            <a:off x="943191" y="309835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284A5E1-173A-99A1-2594-7D51A1AC7FB3}"/>
              </a:ext>
            </a:extLst>
          </p:cNvPr>
          <p:cNvCxnSpPr/>
          <p:nvPr/>
        </p:nvCxnSpPr>
        <p:spPr>
          <a:xfrm>
            <a:off x="944016" y="36692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A3075E-D0BF-2204-A79F-CFDA439E1F4E}"/>
              </a:ext>
            </a:extLst>
          </p:cNvPr>
          <p:cNvCxnSpPr/>
          <p:nvPr/>
        </p:nvCxnSpPr>
        <p:spPr>
          <a:xfrm>
            <a:off x="942036" y="429332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D8934AD-8BEB-5DFC-E73E-706995963AB3}"/>
              </a:ext>
            </a:extLst>
          </p:cNvPr>
          <p:cNvCxnSpPr/>
          <p:nvPr/>
        </p:nvCxnSpPr>
        <p:spPr>
          <a:xfrm>
            <a:off x="934729" y="248446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6631C71-C6E4-CB10-FB2F-30B708B04EFB}"/>
              </a:ext>
            </a:extLst>
          </p:cNvPr>
          <p:cNvCxnSpPr/>
          <p:nvPr/>
        </p:nvCxnSpPr>
        <p:spPr>
          <a:xfrm>
            <a:off x="945325" y="489117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1AA69C0-CA8D-983B-4044-6E799B6C15D0}"/>
              </a:ext>
            </a:extLst>
          </p:cNvPr>
          <p:cNvCxnSpPr/>
          <p:nvPr/>
        </p:nvCxnSpPr>
        <p:spPr>
          <a:xfrm>
            <a:off x="953187" y="544210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ADEA33B5-2209-749E-F558-36DFFB18DD97}"/>
              </a:ext>
            </a:extLst>
          </p:cNvPr>
          <p:cNvSpPr/>
          <p:nvPr/>
        </p:nvSpPr>
        <p:spPr>
          <a:xfrm>
            <a:off x="986841" y="2814511"/>
            <a:ext cx="108136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Collegiate High School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Kimberly Ross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4ECD813-6D44-E0B1-E22C-1654F7451A8B}"/>
              </a:ext>
            </a:extLst>
          </p:cNvPr>
          <p:cNvSpPr/>
          <p:nvPr/>
        </p:nvSpPr>
        <p:spPr>
          <a:xfrm>
            <a:off x="982280" y="2226294"/>
            <a:ext cx="110270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Tanya Ingram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7486F948-C099-0806-E602-DE18BA0C04D2}"/>
              </a:ext>
            </a:extLst>
          </p:cNvPr>
          <p:cNvCxnSpPr>
            <a:cxnSpLocks/>
          </p:cNvCxnSpPr>
          <p:nvPr/>
        </p:nvCxnSpPr>
        <p:spPr>
          <a:xfrm flipV="1">
            <a:off x="3827581" y="1397476"/>
            <a:ext cx="0" cy="1273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2CE61C4-87CE-FA57-4EB8-8C8F33C6274D}"/>
              </a:ext>
            </a:extLst>
          </p:cNvPr>
          <p:cNvSpPr txBox="1"/>
          <p:nvPr/>
        </p:nvSpPr>
        <p:spPr>
          <a:xfrm>
            <a:off x="0" y="434052"/>
            <a:ext cx="35092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Affairs and Enrollment Management</a:t>
            </a:r>
          </a:p>
        </p:txBody>
      </p:sp>
      <p:sp>
        <p:nvSpPr>
          <p:cNvPr id="32" name="Date Placeholder 31">
            <a:extLst>
              <a:ext uri="{FF2B5EF4-FFF2-40B4-BE49-F238E27FC236}">
                <a16:creationId xmlns:a16="http://schemas.microsoft.com/office/drawing/2014/main" id="{4DDC70A4-8CA6-A23F-DFA1-AC2720A5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51115" y="6369158"/>
            <a:ext cx="859712" cy="370396"/>
          </a:xfrm>
        </p:spPr>
        <p:txBody>
          <a:bodyPr/>
          <a:lstStyle/>
          <a:p>
            <a:fld id="{335094C1-CF42-4C16-A39D-C2B141E2F608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2A93E47-1E62-6197-4FAC-FC3BCD792FC5}"/>
              </a:ext>
            </a:extLst>
          </p:cNvPr>
          <p:cNvSpPr/>
          <p:nvPr/>
        </p:nvSpPr>
        <p:spPr>
          <a:xfrm>
            <a:off x="4858008" y="1490726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Griffitts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C2486E5-CBD4-E8DD-0223-2C2CC4CF1727}"/>
              </a:ext>
            </a:extLst>
          </p:cNvPr>
          <p:cNvCxnSpPr>
            <a:cxnSpLocks/>
          </p:cNvCxnSpPr>
          <p:nvPr/>
        </p:nvCxnSpPr>
        <p:spPr>
          <a:xfrm>
            <a:off x="2151786" y="3126347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D8B5F5E-AE30-EAD2-22A3-26D5E14BE845}"/>
              </a:ext>
            </a:extLst>
          </p:cNvPr>
          <p:cNvCxnSpPr>
            <a:cxnSpLocks/>
          </p:cNvCxnSpPr>
          <p:nvPr/>
        </p:nvCxnSpPr>
        <p:spPr>
          <a:xfrm>
            <a:off x="2156156" y="3744877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F43D42E-1393-4844-7483-B732CB2FE083}"/>
              </a:ext>
            </a:extLst>
          </p:cNvPr>
          <p:cNvCxnSpPr>
            <a:cxnSpLocks/>
          </p:cNvCxnSpPr>
          <p:nvPr/>
        </p:nvCxnSpPr>
        <p:spPr>
          <a:xfrm>
            <a:off x="2128775" y="2483763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2CCE2D0-CBCB-6113-158C-4F19F72A74BF}"/>
              </a:ext>
            </a:extLst>
          </p:cNvPr>
          <p:cNvCxnSpPr>
            <a:cxnSpLocks/>
          </p:cNvCxnSpPr>
          <p:nvPr/>
        </p:nvCxnSpPr>
        <p:spPr>
          <a:xfrm>
            <a:off x="2154119" y="4352215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4F8B162C-0465-68DB-21E6-7E010BE44A7A}"/>
              </a:ext>
            </a:extLst>
          </p:cNvPr>
          <p:cNvSpPr/>
          <p:nvPr/>
        </p:nvSpPr>
        <p:spPr>
          <a:xfrm>
            <a:off x="2176327" y="2225590"/>
            <a:ext cx="1031462" cy="532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Success 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C6B7944-2D80-26F0-A3F8-9AD23014FBCE}"/>
              </a:ext>
            </a:extLst>
          </p:cNvPr>
          <p:cNvCxnSpPr>
            <a:cxnSpLocks/>
          </p:cNvCxnSpPr>
          <p:nvPr/>
        </p:nvCxnSpPr>
        <p:spPr>
          <a:xfrm>
            <a:off x="2154607" y="5006386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2BF29E56-A0A9-38AD-3127-4AF74CEC0751}"/>
              </a:ext>
            </a:extLst>
          </p:cNvPr>
          <p:cNvSpPr/>
          <p:nvPr/>
        </p:nvSpPr>
        <p:spPr>
          <a:xfrm>
            <a:off x="2200602" y="2833512"/>
            <a:ext cx="1011496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Advising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Alisha Lyon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486884E-85EB-2AB1-5ECA-70F143AA9FB3}"/>
              </a:ext>
            </a:extLst>
          </p:cNvPr>
          <p:cNvSpPr/>
          <p:nvPr/>
        </p:nvSpPr>
        <p:spPr>
          <a:xfrm>
            <a:off x="2199412" y="3467094"/>
            <a:ext cx="101041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Career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Jeffrey English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19122C6-8B30-B23A-8A06-B43D5EEE314C}"/>
              </a:ext>
            </a:extLst>
          </p:cNvPr>
          <p:cNvSpPr/>
          <p:nvPr/>
        </p:nvSpPr>
        <p:spPr>
          <a:xfrm>
            <a:off x="2199413" y="4705150"/>
            <a:ext cx="100540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TRIO Director, Student Support Services (SSS)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491E7CB7-0630-3692-9E7E-ECA92E6E794C}"/>
              </a:ext>
            </a:extLst>
          </p:cNvPr>
          <p:cNvCxnSpPr>
            <a:cxnSpLocks/>
          </p:cNvCxnSpPr>
          <p:nvPr/>
        </p:nvCxnSpPr>
        <p:spPr>
          <a:xfrm>
            <a:off x="2128775" y="2483763"/>
            <a:ext cx="20458" cy="2522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C256105C-8EEB-885E-E732-F62D2F04783B}"/>
              </a:ext>
            </a:extLst>
          </p:cNvPr>
          <p:cNvSpPr/>
          <p:nvPr/>
        </p:nvSpPr>
        <p:spPr>
          <a:xfrm>
            <a:off x="3011037" y="1067131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Student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 and Enrollment Management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Brezina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0DAC10E-D04A-85C8-1BB9-DAEFFC8A7DFF}"/>
              </a:ext>
            </a:extLst>
          </p:cNvPr>
          <p:cNvCxnSpPr>
            <a:cxnSpLocks/>
          </p:cNvCxnSpPr>
          <p:nvPr/>
        </p:nvCxnSpPr>
        <p:spPr>
          <a:xfrm>
            <a:off x="4676527" y="1388768"/>
            <a:ext cx="9382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F447A409-255B-569F-D9E9-E30E5BD240F4}"/>
              </a:ext>
            </a:extLst>
          </p:cNvPr>
          <p:cNvSpPr/>
          <p:nvPr/>
        </p:nvSpPr>
        <p:spPr>
          <a:xfrm>
            <a:off x="991544" y="3408176"/>
            <a:ext cx="1076613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Upward Bound (TRIO)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Priscilla Culver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7A713F9-32F4-D843-2985-9921D207D55F}"/>
              </a:ext>
            </a:extLst>
          </p:cNvPr>
          <p:cNvCxnSpPr>
            <a:cxnSpLocks/>
          </p:cNvCxnSpPr>
          <p:nvPr/>
        </p:nvCxnSpPr>
        <p:spPr>
          <a:xfrm flipV="1">
            <a:off x="6183799" y="21548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7C7452-C8E4-2617-5093-4C9801A6B731}"/>
              </a:ext>
            </a:extLst>
          </p:cNvPr>
          <p:cNvCxnSpPr/>
          <p:nvPr/>
        </p:nvCxnSpPr>
        <p:spPr>
          <a:xfrm>
            <a:off x="948652" y="602614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1B602F1-1040-99CB-2EE2-9810E38CEE32}"/>
              </a:ext>
            </a:extLst>
          </p:cNvPr>
          <p:cNvSpPr/>
          <p:nvPr/>
        </p:nvSpPr>
        <p:spPr>
          <a:xfrm>
            <a:off x="991545" y="5765426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Resource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Dilissio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BA9036F-EED4-B7A7-89A4-DCC97EC04043}"/>
              </a:ext>
            </a:extLst>
          </p:cNvPr>
          <p:cNvSpPr/>
          <p:nvPr/>
        </p:nvSpPr>
        <p:spPr>
          <a:xfrm>
            <a:off x="996080" y="5181388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Conduct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 Fish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F72E700-DF93-2128-D0F3-41417065F7DE}"/>
              </a:ext>
            </a:extLst>
          </p:cNvPr>
          <p:cNvSpPr/>
          <p:nvPr/>
        </p:nvSpPr>
        <p:spPr>
          <a:xfrm>
            <a:off x="997991" y="4599531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Engagement and Activities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Fred Hodges, Jr.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C292C5D-2068-010C-7346-9CDE92ABFEF3}"/>
              </a:ext>
            </a:extLst>
          </p:cNvPr>
          <p:cNvSpPr/>
          <p:nvPr/>
        </p:nvSpPr>
        <p:spPr>
          <a:xfrm>
            <a:off x="985664" y="3995614"/>
            <a:ext cx="1097361" cy="549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Instructional Support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Shani Johnson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78E225A-EF0F-0CAA-036C-3B2E0DE26D74}"/>
              </a:ext>
            </a:extLst>
          </p:cNvPr>
          <p:cNvCxnSpPr/>
          <p:nvPr/>
        </p:nvCxnSpPr>
        <p:spPr>
          <a:xfrm>
            <a:off x="934729" y="2483763"/>
            <a:ext cx="13923" cy="3542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158CDB3E-1E9C-9B8A-E89D-E362FF0E1B19}"/>
              </a:ext>
            </a:extLst>
          </p:cNvPr>
          <p:cNvSpPr/>
          <p:nvPr/>
        </p:nvSpPr>
        <p:spPr>
          <a:xfrm>
            <a:off x="2199412" y="4086122"/>
            <a:ext cx="100541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Veterans Officer/School Certifying Official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Schneider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D68A460-F819-2650-322A-5FF584097119}"/>
              </a:ext>
            </a:extLst>
          </p:cNvPr>
          <p:cNvCxnSpPr>
            <a:cxnSpLocks/>
          </p:cNvCxnSpPr>
          <p:nvPr/>
        </p:nvCxnSpPr>
        <p:spPr>
          <a:xfrm>
            <a:off x="3279512" y="3180204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EC6BB74-DBE8-EEE2-BE23-BC5364D0A0D5}"/>
              </a:ext>
            </a:extLst>
          </p:cNvPr>
          <p:cNvCxnSpPr>
            <a:cxnSpLocks/>
          </p:cNvCxnSpPr>
          <p:nvPr/>
        </p:nvCxnSpPr>
        <p:spPr>
          <a:xfrm>
            <a:off x="3277532" y="3944380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073EFC-F99C-5E25-B085-1EA9C1B0946D}"/>
              </a:ext>
            </a:extLst>
          </p:cNvPr>
          <p:cNvCxnSpPr>
            <a:cxnSpLocks/>
          </p:cNvCxnSpPr>
          <p:nvPr/>
        </p:nvCxnSpPr>
        <p:spPr>
          <a:xfrm>
            <a:off x="3286137" y="4520970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C4ECE1AE-DD53-4686-BA36-4C37A08BD92F}"/>
              </a:ext>
            </a:extLst>
          </p:cNvPr>
          <p:cNvSpPr/>
          <p:nvPr/>
        </p:nvSpPr>
        <p:spPr>
          <a:xfrm>
            <a:off x="3308478" y="2837961"/>
            <a:ext cx="99672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Ruthe Newman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6DD5F2-EA24-5F6F-6782-0EC956DAF5BD}"/>
              </a:ext>
            </a:extLst>
          </p:cNvPr>
          <p:cNvSpPr/>
          <p:nvPr/>
        </p:nvSpPr>
        <p:spPr>
          <a:xfrm>
            <a:off x="3322856" y="4898288"/>
            <a:ext cx="100178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Isabelle Faust Stephanie Aise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F18424-174E-E3D5-E089-A3168FC8EF90}"/>
              </a:ext>
            </a:extLst>
          </p:cNvPr>
          <p:cNvSpPr/>
          <p:nvPr/>
        </p:nvSpPr>
        <p:spPr>
          <a:xfrm>
            <a:off x="3310529" y="4294371"/>
            <a:ext cx="1011470" cy="549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Assistant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Kalie Garza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ED75BD0-7B1B-47E7-EBE2-B2475DE6D279}"/>
              </a:ext>
            </a:extLst>
          </p:cNvPr>
          <p:cNvSpPr/>
          <p:nvPr/>
        </p:nvSpPr>
        <p:spPr>
          <a:xfrm>
            <a:off x="3316409" y="3434087"/>
            <a:ext cx="999869" cy="7943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Generalists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Carmen Franco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Electra James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Veronica Arocho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Monique Wylie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23BAEBD-B536-8F1A-506A-2133AF169F86}"/>
              </a:ext>
            </a:extLst>
          </p:cNvPr>
          <p:cNvCxnSpPr>
            <a:cxnSpLocks/>
          </p:cNvCxnSpPr>
          <p:nvPr/>
        </p:nvCxnSpPr>
        <p:spPr>
          <a:xfrm>
            <a:off x="3266686" y="2509576"/>
            <a:ext cx="11234" cy="26636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734CC70-CEE0-73BD-4173-828651A5311C}"/>
              </a:ext>
            </a:extLst>
          </p:cNvPr>
          <p:cNvCxnSpPr>
            <a:cxnSpLocks/>
          </p:cNvCxnSpPr>
          <p:nvPr/>
        </p:nvCxnSpPr>
        <p:spPr>
          <a:xfrm>
            <a:off x="4363802" y="3124935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46900FD-8EDF-A692-88A2-DAFD81E0E7AD}"/>
              </a:ext>
            </a:extLst>
          </p:cNvPr>
          <p:cNvCxnSpPr>
            <a:cxnSpLocks/>
          </p:cNvCxnSpPr>
          <p:nvPr/>
        </p:nvCxnSpPr>
        <p:spPr>
          <a:xfrm>
            <a:off x="4370977" y="3737881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1249EA0-658C-68AB-783F-A58ADB19B019}"/>
              </a:ext>
            </a:extLst>
          </p:cNvPr>
          <p:cNvCxnSpPr>
            <a:cxnSpLocks/>
          </p:cNvCxnSpPr>
          <p:nvPr/>
        </p:nvCxnSpPr>
        <p:spPr>
          <a:xfrm>
            <a:off x="4375347" y="4356411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0AD5077-9AFB-77A2-8892-164596754FE8}"/>
              </a:ext>
            </a:extLst>
          </p:cNvPr>
          <p:cNvCxnSpPr>
            <a:cxnSpLocks/>
          </p:cNvCxnSpPr>
          <p:nvPr/>
        </p:nvCxnSpPr>
        <p:spPr>
          <a:xfrm>
            <a:off x="4370977" y="2519992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8FFA39F0-2F1B-D058-613F-DEF9831B042C}"/>
              </a:ext>
            </a:extLst>
          </p:cNvPr>
          <p:cNvSpPr/>
          <p:nvPr/>
        </p:nvSpPr>
        <p:spPr>
          <a:xfrm>
            <a:off x="4418602" y="3461946"/>
            <a:ext cx="11268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Help Center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Daisy Montgomery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E77F60B-4EC0-772D-58B9-4C4C1C941ABB}"/>
              </a:ext>
            </a:extLst>
          </p:cNvPr>
          <p:cNvSpPr/>
          <p:nvPr/>
        </p:nvSpPr>
        <p:spPr>
          <a:xfrm>
            <a:off x="4407451" y="2841091"/>
            <a:ext cx="113876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Admissions/Records Lead Generalist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Brian Blackwell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085C272-1D29-9028-BB3A-55457B1DFB70}"/>
              </a:ext>
            </a:extLst>
          </p:cNvPr>
          <p:cNvCxnSpPr>
            <a:cxnSpLocks/>
          </p:cNvCxnSpPr>
          <p:nvPr/>
        </p:nvCxnSpPr>
        <p:spPr>
          <a:xfrm>
            <a:off x="6756692" y="2496834"/>
            <a:ext cx="205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1A4C4518-A9D7-F8F7-7509-75110B7D474E}"/>
              </a:ext>
            </a:extLst>
          </p:cNvPr>
          <p:cNvCxnSpPr>
            <a:cxnSpLocks/>
          </p:cNvCxnSpPr>
          <p:nvPr/>
        </p:nvCxnSpPr>
        <p:spPr>
          <a:xfrm>
            <a:off x="6760465" y="3216342"/>
            <a:ext cx="205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6352AE59-1600-1BBE-EEF7-05AD43EE205F}"/>
              </a:ext>
            </a:extLst>
          </p:cNvPr>
          <p:cNvSpPr/>
          <p:nvPr/>
        </p:nvSpPr>
        <p:spPr>
          <a:xfrm>
            <a:off x="6805385" y="2825991"/>
            <a:ext cx="1007022" cy="843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 Coaches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Stephanie Gides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 Gonzalez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Lindsey Souris Domingue Reed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9FD0482-62EF-153C-F159-4290057A48AB}"/>
              </a:ext>
            </a:extLst>
          </p:cNvPr>
          <p:cNvSpPr/>
          <p:nvPr/>
        </p:nvSpPr>
        <p:spPr>
          <a:xfrm>
            <a:off x="6805385" y="2226718"/>
            <a:ext cx="100277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Anne Dickens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603862A6-8961-8F98-BA8A-9874B371EF96}"/>
              </a:ext>
            </a:extLst>
          </p:cNvPr>
          <p:cNvCxnSpPr>
            <a:cxnSpLocks/>
          </p:cNvCxnSpPr>
          <p:nvPr/>
        </p:nvCxnSpPr>
        <p:spPr>
          <a:xfrm>
            <a:off x="6756692" y="2496262"/>
            <a:ext cx="0" cy="7185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06ACF1D-9465-5026-503B-09C242B520A5}"/>
              </a:ext>
            </a:extLst>
          </p:cNvPr>
          <p:cNvCxnSpPr>
            <a:cxnSpLocks/>
          </p:cNvCxnSpPr>
          <p:nvPr/>
        </p:nvCxnSpPr>
        <p:spPr>
          <a:xfrm flipV="1">
            <a:off x="1519617" y="2144256"/>
            <a:ext cx="5840870" cy="5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E6FDCB4-84CE-C75E-5CE2-2F8521443B9A}"/>
              </a:ext>
            </a:extLst>
          </p:cNvPr>
          <p:cNvCxnSpPr>
            <a:cxnSpLocks/>
          </p:cNvCxnSpPr>
          <p:nvPr/>
        </p:nvCxnSpPr>
        <p:spPr>
          <a:xfrm>
            <a:off x="5603690" y="3196478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61B518A-FB5D-6F8C-EE5F-DD0AC873ED85}"/>
              </a:ext>
            </a:extLst>
          </p:cNvPr>
          <p:cNvCxnSpPr>
            <a:cxnSpLocks/>
          </p:cNvCxnSpPr>
          <p:nvPr/>
        </p:nvCxnSpPr>
        <p:spPr>
          <a:xfrm>
            <a:off x="5604814" y="2505027"/>
            <a:ext cx="5316" cy="2276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3A78C77A-34B5-61A7-5411-E0EE2D0D1FB0}"/>
              </a:ext>
            </a:extLst>
          </p:cNvPr>
          <p:cNvSpPr/>
          <p:nvPr/>
        </p:nvSpPr>
        <p:spPr>
          <a:xfrm>
            <a:off x="5641273" y="2235127"/>
            <a:ext cx="1015936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of Recruitment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Deborah Fregia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1603F2D-83D6-3B94-07DF-9322C48FB5B4}"/>
              </a:ext>
            </a:extLst>
          </p:cNvPr>
          <p:cNvSpPr/>
          <p:nvPr/>
        </p:nvSpPr>
        <p:spPr>
          <a:xfrm>
            <a:off x="3298641" y="2235128"/>
            <a:ext cx="1016396" cy="5314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Financial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Sandra Guzman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0DCF035-D3F3-E329-8124-75F54F60AD38}"/>
              </a:ext>
            </a:extLst>
          </p:cNvPr>
          <p:cNvSpPr/>
          <p:nvPr/>
        </p:nvSpPr>
        <p:spPr>
          <a:xfrm>
            <a:off x="4407452" y="2235128"/>
            <a:ext cx="113876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of Enrollment Services/Registrar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 Garcia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224135A-09BA-60D3-C634-DBDD420F58D7}"/>
              </a:ext>
            </a:extLst>
          </p:cNvPr>
          <p:cNvCxnSpPr>
            <a:cxnSpLocks/>
          </p:cNvCxnSpPr>
          <p:nvPr/>
        </p:nvCxnSpPr>
        <p:spPr>
          <a:xfrm>
            <a:off x="4377797" y="4931813"/>
            <a:ext cx="205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BC97DC4-7F28-8326-1DEB-F522F2B5F601}"/>
              </a:ext>
            </a:extLst>
          </p:cNvPr>
          <p:cNvCxnSpPr>
            <a:cxnSpLocks/>
          </p:cNvCxnSpPr>
          <p:nvPr/>
        </p:nvCxnSpPr>
        <p:spPr>
          <a:xfrm>
            <a:off x="4368417" y="2524651"/>
            <a:ext cx="9380" cy="2407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2B0F12B8-9061-FC0A-DC64-B69F8D70E51F}"/>
              </a:ext>
            </a:extLst>
          </p:cNvPr>
          <p:cNvSpPr/>
          <p:nvPr/>
        </p:nvSpPr>
        <p:spPr>
          <a:xfrm>
            <a:off x="4419793" y="4075347"/>
            <a:ext cx="1119766" cy="5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 Management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Coordinator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C60774A-D58F-E7DE-9D8D-8FEDF96AA6B2}"/>
              </a:ext>
            </a:extLst>
          </p:cNvPr>
          <p:cNvSpPr/>
          <p:nvPr/>
        </p:nvSpPr>
        <p:spPr>
          <a:xfrm>
            <a:off x="4425777" y="4693312"/>
            <a:ext cx="1126879" cy="4360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Testing Coordinator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E84D65-E522-43A0-86ED-78BDE53DD2A7}"/>
              </a:ext>
            </a:extLst>
          </p:cNvPr>
          <p:cNvCxnSpPr>
            <a:cxnSpLocks/>
          </p:cNvCxnSpPr>
          <p:nvPr/>
        </p:nvCxnSpPr>
        <p:spPr>
          <a:xfrm>
            <a:off x="5603690" y="3973100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8F8DB9E3-1BB4-CDEF-C6DA-CDAC0173F524}"/>
              </a:ext>
            </a:extLst>
          </p:cNvPr>
          <p:cNvSpPr/>
          <p:nvPr/>
        </p:nvSpPr>
        <p:spPr>
          <a:xfrm>
            <a:off x="5656971" y="2846910"/>
            <a:ext cx="1001782" cy="7185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Recruitment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 Alexander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5E17202-BF1C-0161-7C4F-8A120DE903D7}"/>
              </a:ext>
            </a:extLst>
          </p:cNvPr>
          <p:cNvCxnSpPr>
            <a:cxnSpLocks/>
          </p:cNvCxnSpPr>
          <p:nvPr/>
        </p:nvCxnSpPr>
        <p:spPr>
          <a:xfrm>
            <a:off x="5607967" y="4779640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99AE809E-A240-C93A-52B4-CF920FEB153B}"/>
              </a:ext>
            </a:extLst>
          </p:cNvPr>
          <p:cNvSpPr/>
          <p:nvPr/>
        </p:nvSpPr>
        <p:spPr>
          <a:xfrm>
            <a:off x="5647684" y="4382841"/>
            <a:ext cx="1119765" cy="8117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V Directors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Courtney Byers  – PASOS Grant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Christina Bergvall – </a:t>
            </a:r>
            <a:r>
              <a:rPr lang="en-US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Semillas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Grant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2962A11-26F5-F2B6-F051-875B1730592C}"/>
              </a:ext>
            </a:extLst>
          </p:cNvPr>
          <p:cNvSpPr/>
          <p:nvPr/>
        </p:nvSpPr>
        <p:spPr>
          <a:xfrm>
            <a:off x="5651313" y="3650792"/>
            <a:ext cx="1013098" cy="644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Outreach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Eloisa Perez-Lozano</a:t>
            </a:r>
          </a:p>
        </p:txBody>
      </p:sp>
    </p:spTree>
    <p:extLst>
      <p:ext uri="{BB962C8B-B14F-4D97-AF65-F5344CB8AC3E}">
        <p14:creationId xmlns:p14="http://schemas.microsoft.com/office/powerpoint/2010/main" val="1269849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19519F5-6A0A-C7C5-8FB5-F18744686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441FE60-D7C6-E7F3-6807-BBFA692CA72D}"/>
              </a:ext>
            </a:extLst>
          </p:cNvPr>
          <p:cNvCxnSpPr>
            <a:cxnSpLocks/>
          </p:cNvCxnSpPr>
          <p:nvPr/>
        </p:nvCxnSpPr>
        <p:spPr>
          <a:xfrm>
            <a:off x="4500409" y="481879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363789-4F38-BDAA-B1DF-DC711B6830CB}"/>
              </a:ext>
            </a:extLst>
          </p:cNvPr>
          <p:cNvCxnSpPr>
            <a:cxnSpLocks/>
          </p:cNvCxnSpPr>
          <p:nvPr/>
        </p:nvCxnSpPr>
        <p:spPr>
          <a:xfrm>
            <a:off x="4508937" y="292698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0E87403-60B9-D9CF-BBCC-49EEE67CCCF4}"/>
              </a:ext>
            </a:extLst>
          </p:cNvPr>
          <p:cNvCxnSpPr>
            <a:cxnSpLocks/>
          </p:cNvCxnSpPr>
          <p:nvPr/>
        </p:nvCxnSpPr>
        <p:spPr>
          <a:xfrm>
            <a:off x="4502359" y="357979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5E08DCD-DC22-4F70-FBA5-3D9C60FD6A23}"/>
              </a:ext>
            </a:extLst>
          </p:cNvPr>
          <p:cNvCxnSpPr>
            <a:cxnSpLocks/>
          </p:cNvCxnSpPr>
          <p:nvPr/>
        </p:nvCxnSpPr>
        <p:spPr>
          <a:xfrm>
            <a:off x="4509609" y="418756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BCA3B0D-49AB-1D14-BE53-C63A27B19F40}"/>
              </a:ext>
            </a:extLst>
          </p:cNvPr>
          <p:cNvCxnSpPr>
            <a:cxnSpLocks/>
          </p:cNvCxnSpPr>
          <p:nvPr/>
        </p:nvCxnSpPr>
        <p:spPr>
          <a:xfrm>
            <a:off x="4501630" y="231323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18ECD1F-0034-7FDB-8120-74E75D5456AC}"/>
              </a:ext>
            </a:extLst>
          </p:cNvPr>
          <p:cNvCxnSpPr>
            <a:cxnSpLocks/>
          </p:cNvCxnSpPr>
          <p:nvPr/>
        </p:nvCxnSpPr>
        <p:spPr>
          <a:xfrm flipV="1">
            <a:off x="4501630" y="2313233"/>
            <a:ext cx="0" cy="38072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2704607-8B57-4E5A-3945-E49DFD70DC81}"/>
              </a:ext>
            </a:extLst>
          </p:cNvPr>
          <p:cNvCxnSpPr>
            <a:cxnSpLocks/>
          </p:cNvCxnSpPr>
          <p:nvPr/>
        </p:nvCxnSpPr>
        <p:spPr>
          <a:xfrm>
            <a:off x="4500409" y="551188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B55930D-D81C-1652-7D70-BD721A4D4669}"/>
              </a:ext>
            </a:extLst>
          </p:cNvPr>
          <p:cNvCxnSpPr>
            <a:cxnSpLocks/>
          </p:cNvCxnSpPr>
          <p:nvPr/>
        </p:nvCxnSpPr>
        <p:spPr>
          <a:xfrm>
            <a:off x="4508937" y="612000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3A7CCE-5E4C-BCDA-40B6-C4A2FCBAFDF3}"/>
              </a:ext>
            </a:extLst>
          </p:cNvPr>
          <p:cNvCxnSpPr/>
          <p:nvPr/>
        </p:nvCxnSpPr>
        <p:spPr>
          <a:xfrm>
            <a:off x="2040468" y="479297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1D9F8D1-D1D1-275A-E920-828994DD9054}"/>
              </a:ext>
            </a:extLst>
          </p:cNvPr>
          <p:cNvCxnSpPr/>
          <p:nvPr/>
        </p:nvCxnSpPr>
        <p:spPr>
          <a:xfrm>
            <a:off x="2033094" y="29011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DDF48F-5324-2225-7A91-CFB677FA1F9D}"/>
              </a:ext>
            </a:extLst>
          </p:cNvPr>
          <p:cNvCxnSpPr>
            <a:cxnSpLocks/>
          </p:cNvCxnSpPr>
          <p:nvPr/>
        </p:nvCxnSpPr>
        <p:spPr>
          <a:xfrm>
            <a:off x="3959383" y="1118272"/>
            <a:ext cx="0" cy="7979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8B3144F-AC38-6C17-0548-D5DE3B1C2637}"/>
              </a:ext>
            </a:extLst>
          </p:cNvPr>
          <p:cNvCxnSpPr/>
          <p:nvPr/>
        </p:nvCxnSpPr>
        <p:spPr>
          <a:xfrm flipV="1">
            <a:off x="2658265" y="19162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92FE59-0B82-7C02-3BD7-704FBA112DE0}"/>
              </a:ext>
            </a:extLst>
          </p:cNvPr>
          <p:cNvCxnSpPr/>
          <p:nvPr/>
        </p:nvCxnSpPr>
        <p:spPr>
          <a:xfrm>
            <a:off x="2026516" y="355396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3520957-4137-399E-9278-4D3F3DD3135B}"/>
              </a:ext>
            </a:extLst>
          </p:cNvPr>
          <p:cNvCxnSpPr/>
          <p:nvPr/>
        </p:nvCxnSpPr>
        <p:spPr>
          <a:xfrm>
            <a:off x="2033766" y="416174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1E7263-5365-3864-441B-7448BC075CD1}"/>
              </a:ext>
            </a:extLst>
          </p:cNvPr>
          <p:cNvCxnSpPr/>
          <p:nvPr/>
        </p:nvCxnSpPr>
        <p:spPr>
          <a:xfrm>
            <a:off x="2025787" y="228740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FEBE040-CD62-8CA0-70DB-11E2593BD592}"/>
              </a:ext>
            </a:extLst>
          </p:cNvPr>
          <p:cNvCxnSpPr/>
          <p:nvPr/>
        </p:nvCxnSpPr>
        <p:spPr>
          <a:xfrm>
            <a:off x="837297" y="52086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BE2F3C3-3A3D-A49C-A2F6-6593B08D627D}"/>
              </a:ext>
            </a:extLst>
          </p:cNvPr>
          <p:cNvSpPr txBox="1"/>
          <p:nvPr/>
        </p:nvSpPr>
        <p:spPr>
          <a:xfrm>
            <a:off x="89085" y="61844"/>
            <a:ext cx="2914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Vice President for Strategic Initiatives</a:t>
            </a:r>
          </a:p>
        </p:txBody>
      </p:sp>
      <p:sp>
        <p:nvSpPr>
          <p:cNvPr id="32" name="Date Placeholder 31">
            <a:extLst>
              <a:ext uri="{FF2B5EF4-FFF2-40B4-BE49-F238E27FC236}">
                <a16:creationId xmlns:a16="http://schemas.microsoft.com/office/drawing/2014/main" id="{BEF3E702-90DF-59D9-33BF-E09EF3D2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00943" y="6435634"/>
            <a:ext cx="691236" cy="291616"/>
          </a:xfrm>
        </p:spPr>
        <p:txBody>
          <a:bodyPr/>
          <a:lstStyle/>
          <a:p>
            <a:fld id="{335094C1-CF42-4C16-A39D-C2B141E2F608}" type="datetime1">
              <a:rPr lang="en-US" sz="800" smtClean="0"/>
              <a:t>11/4/2025</a:t>
            </a:fld>
            <a:endParaRPr lang="en-US" sz="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4B6661-99D3-151D-5E46-27A1E46CCD9C}"/>
              </a:ext>
            </a:extLst>
          </p:cNvPr>
          <p:cNvSpPr/>
          <p:nvPr/>
        </p:nvSpPr>
        <p:spPr>
          <a:xfrm>
            <a:off x="3115170" y="713050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 for Strategic Initiatives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Diane Burkett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8ABB2D9-903F-177C-8624-DE7E7238AA1C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4785633" y="1037294"/>
            <a:ext cx="94676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67E2816-EC65-9F19-EBDC-3932576A8DC7}"/>
              </a:ext>
            </a:extLst>
          </p:cNvPr>
          <p:cNvCxnSpPr/>
          <p:nvPr/>
        </p:nvCxnSpPr>
        <p:spPr>
          <a:xfrm>
            <a:off x="5732394" y="1037294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7B5B4F12-999A-00D0-9841-5C5ED47920A0}"/>
              </a:ext>
            </a:extLst>
          </p:cNvPr>
          <p:cNvSpPr/>
          <p:nvPr/>
        </p:nvSpPr>
        <p:spPr>
          <a:xfrm>
            <a:off x="4975674" y="1117941"/>
            <a:ext cx="1156747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Administrative Assistant IV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Manda Young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A66968-7514-284A-965C-AB6B97BA5EE0}"/>
              </a:ext>
            </a:extLst>
          </p:cNvPr>
          <p:cNvSpPr/>
          <p:nvPr/>
        </p:nvSpPr>
        <p:spPr>
          <a:xfrm>
            <a:off x="2116968" y="3919461"/>
            <a:ext cx="109302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Workforce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ED8DF4C-8217-5D8E-BAE1-7EB74C8771E3}"/>
              </a:ext>
            </a:extLst>
          </p:cNvPr>
          <p:cNvSpPr/>
          <p:nvPr/>
        </p:nvSpPr>
        <p:spPr>
          <a:xfrm>
            <a:off x="2108228" y="202923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Continuing Education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 Nguyen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1A85E6E-02CA-0EE4-96D5-C606472EB6AF}"/>
              </a:ext>
            </a:extLst>
          </p:cNvPr>
          <p:cNvSpPr/>
          <p:nvPr/>
        </p:nvSpPr>
        <p:spPr>
          <a:xfrm>
            <a:off x="2111527" y="3280927"/>
            <a:ext cx="109846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Lifelong Learning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 Renfroe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BD4B87-ED31-AD24-EA18-BBE7B51E1B1F}"/>
              </a:ext>
            </a:extLst>
          </p:cNvPr>
          <p:cNvCxnSpPr>
            <a:cxnSpLocks/>
          </p:cNvCxnSpPr>
          <p:nvPr/>
        </p:nvCxnSpPr>
        <p:spPr>
          <a:xfrm flipH="1" flipV="1">
            <a:off x="2025787" y="2287409"/>
            <a:ext cx="6796" cy="25055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E8C7BED-4CDF-9C08-EEC1-3E5025056120}"/>
              </a:ext>
            </a:extLst>
          </p:cNvPr>
          <p:cNvCxnSpPr>
            <a:cxnSpLocks/>
          </p:cNvCxnSpPr>
          <p:nvPr/>
        </p:nvCxnSpPr>
        <p:spPr>
          <a:xfrm>
            <a:off x="2658265" y="1916213"/>
            <a:ext cx="2562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911335E-43BC-13D3-C2A1-464D556FADD4}"/>
              </a:ext>
            </a:extLst>
          </p:cNvPr>
          <p:cNvCxnSpPr/>
          <p:nvPr/>
        </p:nvCxnSpPr>
        <p:spPr>
          <a:xfrm flipV="1">
            <a:off x="5220745" y="19162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8DD319C8-F694-E650-1B8E-61535D2BBC02}"/>
              </a:ext>
            </a:extLst>
          </p:cNvPr>
          <p:cNvSpPr/>
          <p:nvPr/>
        </p:nvSpPr>
        <p:spPr>
          <a:xfrm>
            <a:off x="2121030" y="2656746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Gulf Coast Safety Institute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Kermit Harris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6CF85A-E80E-1B85-3210-830FC170BD4B}"/>
              </a:ext>
            </a:extLst>
          </p:cNvPr>
          <p:cNvSpPr/>
          <p:nvPr/>
        </p:nvSpPr>
        <p:spPr>
          <a:xfrm>
            <a:off x="2116969" y="4552930"/>
            <a:ext cx="1093024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Enrollment Coach</a:t>
            </a:r>
          </a:p>
          <a:p>
            <a:pPr algn="ctr">
              <a:defRPr/>
            </a:pPr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939985-307B-05EB-9605-F717D3AA61DA}"/>
              </a:ext>
            </a:extLst>
          </p:cNvPr>
          <p:cNvSpPr/>
          <p:nvPr/>
        </p:nvSpPr>
        <p:spPr>
          <a:xfrm>
            <a:off x="4642371" y="2006778"/>
            <a:ext cx="1156747" cy="611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of Marketing</a:t>
            </a:r>
          </a:p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Barbara Kovacevich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A9482C-055A-EBED-0F2E-6E3C29320AA6}"/>
              </a:ext>
            </a:extLst>
          </p:cNvPr>
          <p:cNvSpPr/>
          <p:nvPr/>
        </p:nvSpPr>
        <p:spPr>
          <a:xfrm>
            <a:off x="4642371" y="2698585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Miles </a:t>
            </a:r>
            <a:r>
              <a:rPr lang="en-US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Shellshear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E449A9-A7A7-2DAC-422D-A69B4136C61D}"/>
              </a:ext>
            </a:extLst>
          </p:cNvPr>
          <p:cNvSpPr/>
          <p:nvPr/>
        </p:nvSpPr>
        <p:spPr>
          <a:xfrm>
            <a:off x="4642370" y="3324162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Sr. Communications Specialist</a:t>
            </a:r>
          </a:p>
          <a:p>
            <a:pPr lvl="0" algn="ctr"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 Salazar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08160C-D5C5-B5B9-3D7D-D02D6BF8C32F}"/>
              </a:ext>
            </a:extLst>
          </p:cNvPr>
          <p:cNvSpPr/>
          <p:nvPr/>
        </p:nvSpPr>
        <p:spPr>
          <a:xfrm>
            <a:off x="4642370" y="3956272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 Services Manager</a:t>
            </a:r>
          </a:p>
          <a:p>
            <a:pPr lvl="0" algn="ctr"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 Owens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80FAC8-4A97-18AD-2C07-E4978847830A}"/>
              </a:ext>
            </a:extLst>
          </p:cNvPr>
          <p:cNvSpPr/>
          <p:nvPr/>
        </p:nvSpPr>
        <p:spPr>
          <a:xfrm>
            <a:off x="4642370" y="4586044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Graphic 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 Symes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927A4D-F109-8867-FBCC-C06BB6A97CB5}"/>
              </a:ext>
            </a:extLst>
          </p:cNvPr>
          <p:cNvSpPr/>
          <p:nvPr/>
        </p:nvSpPr>
        <p:spPr>
          <a:xfrm>
            <a:off x="4642369" y="5215816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99D7311-06F0-B12C-0A5B-417991847025}"/>
              </a:ext>
            </a:extLst>
          </p:cNvPr>
          <p:cNvSpPr/>
          <p:nvPr/>
        </p:nvSpPr>
        <p:spPr>
          <a:xfrm>
            <a:off x="4642368" y="5821314"/>
            <a:ext cx="1156747" cy="6169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Stack Developer/Web Designer</a:t>
            </a:r>
          </a:p>
          <a:p>
            <a:pPr lvl="0" algn="ctr"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Carpenter</a:t>
            </a:r>
          </a:p>
        </p:txBody>
      </p:sp>
    </p:spTree>
    <p:extLst>
      <p:ext uri="{BB962C8B-B14F-4D97-AF65-F5344CB8AC3E}">
        <p14:creationId xmlns:p14="http://schemas.microsoft.com/office/powerpoint/2010/main" val="2475742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D84879-9823-D5AB-3035-9881F9EB91B0}"/>
              </a:ext>
            </a:extLst>
          </p:cNvPr>
          <p:cNvCxnSpPr>
            <a:cxnSpLocks/>
          </p:cNvCxnSpPr>
          <p:nvPr/>
        </p:nvCxnSpPr>
        <p:spPr>
          <a:xfrm>
            <a:off x="1224201" y="310026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166B575-7D60-415E-1C61-A6BFAF3996EF}"/>
              </a:ext>
            </a:extLst>
          </p:cNvPr>
          <p:cNvCxnSpPr>
            <a:stCxn id="90" idx="2"/>
          </p:cNvCxnSpPr>
          <p:nvPr/>
        </p:nvCxnSpPr>
        <p:spPr>
          <a:xfrm>
            <a:off x="1969288" y="4511285"/>
            <a:ext cx="12057" cy="1181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A8AEC29-9C2E-6006-064D-01C57BB7831F}"/>
              </a:ext>
            </a:extLst>
          </p:cNvPr>
          <p:cNvCxnSpPr/>
          <p:nvPr/>
        </p:nvCxnSpPr>
        <p:spPr>
          <a:xfrm flipV="1">
            <a:off x="6631823" y="2087775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7196EE-401E-933C-28EA-2D535D290F24}"/>
              </a:ext>
            </a:extLst>
          </p:cNvPr>
          <p:cNvCxnSpPr/>
          <p:nvPr/>
        </p:nvCxnSpPr>
        <p:spPr>
          <a:xfrm>
            <a:off x="1227318" y="252091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3CD1D5-7C25-3F73-9C28-52B6D45FD261}"/>
              </a:ext>
            </a:extLst>
          </p:cNvPr>
          <p:cNvCxnSpPr/>
          <p:nvPr/>
        </p:nvCxnSpPr>
        <p:spPr>
          <a:xfrm>
            <a:off x="4324471" y="493127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D53EFA-242C-57E0-EC88-A840336C74D3}"/>
              </a:ext>
            </a:extLst>
          </p:cNvPr>
          <p:cNvCxnSpPr/>
          <p:nvPr/>
        </p:nvCxnSpPr>
        <p:spPr>
          <a:xfrm>
            <a:off x="4324585" y="25241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830403" y="1444906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79146" y="1696907"/>
            <a:ext cx="0" cy="7375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256694" y="1098160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Vice President</a:t>
            </a:r>
            <a:r>
              <a:rPr kumimoji="0" lang="en-US" sz="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for Fiscal Affairs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Dr. David Wesse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826788" y="208755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1921638" y="20803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cxnSpLocks/>
          </p:cNvCxnSpPr>
          <p:nvPr/>
        </p:nvCxnSpPr>
        <p:spPr>
          <a:xfrm>
            <a:off x="1228216" y="3676314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cxnSpLocks/>
          </p:cNvCxnSpPr>
          <p:nvPr/>
        </p:nvCxnSpPr>
        <p:spPr>
          <a:xfrm>
            <a:off x="1234483" y="427029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796017" y="252201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321880" y="31193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321880" y="371773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331490" y="432409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386202" y="4670448"/>
            <a:ext cx="136355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Mail Room Clerk</a:t>
            </a:r>
          </a:p>
          <a:p>
            <a:pPr algn="ctr"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Patrick Harris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95832" y="4070418"/>
            <a:ext cx="135392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Shipping and Receiving Clerk</a:t>
            </a:r>
          </a:p>
          <a:p>
            <a:pPr lvl="0" algn="ctr">
              <a:defRPr/>
            </a:pP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Travis Benz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3514125" y="207860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5955572" y="2314763"/>
            <a:ext cx="1346568" cy="489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Campus Bookstore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296004" y="401435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Accounts/Bursar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Sonia Ramos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08061" y="4595696"/>
            <a:ext cx="1331633" cy="588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Accounts Receivable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Nikki Haduch – Lead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Mary Gonzalez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Kasi Espinosa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294594" y="226560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Controller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Trudy Trochesset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381517" y="2278141"/>
            <a:ext cx="1368237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Director of Purchasing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Sonja Blinka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297111" y="2844875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Grant Accountant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Diane Glowacki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A8AE-E1A9-4673-B5E2-06DD7E876941}" type="datetime1">
              <a:rPr lang="en-US" smtClean="0"/>
              <a:t>11/4/2025</a:t>
            </a:fld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66B44E1-0849-B94B-BDA1-B35A0D7FC413}"/>
              </a:ext>
            </a:extLst>
          </p:cNvPr>
          <p:cNvSpPr txBox="1"/>
          <p:nvPr/>
        </p:nvSpPr>
        <p:spPr>
          <a:xfrm>
            <a:off x="187219" y="227544"/>
            <a:ext cx="1080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 Affairs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72E62E-F497-473A-B965-E1DAA2B51506}"/>
              </a:ext>
            </a:extLst>
          </p:cNvPr>
          <p:cNvSpPr/>
          <p:nvPr/>
        </p:nvSpPr>
        <p:spPr>
          <a:xfrm>
            <a:off x="6273614" y="1166155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Administrative Assistant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Gerami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50021-6E93-B688-EE06-A1CA007ED84E}"/>
              </a:ext>
            </a:extLst>
          </p:cNvPr>
          <p:cNvSpPr/>
          <p:nvPr/>
        </p:nvSpPr>
        <p:spPr>
          <a:xfrm>
            <a:off x="4386201" y="3472660"/>
            <a:ext cx="1358003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Purchasing Assistant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Nikki Bleimeyer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1DD414E-196C-439A-C4E6-371DC4B1E1A4}"/>
              </a:ext>
            </a:extLst>
          </p:cNvPr>
          <p:cNvCxnSpPr>
            <a:cxnSpLocks/>
          </p:cNvCxnSpPr>
          <p:nvPr/>
        </p:nvCxnSpPr>
        <p:spPr>
          <a:xfrm>
            <a:off x="4321880" y="2529000"/>
            <a:ext cx="0" cy="23967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F2E5ACA-3F41-EF2C-382F-F321110FEB13}"/>
              </a:ext>
            </a:extLst>
          </p:cNvPr>
          <p:cNvCxnSpPr>
            <a:cxnSpLocks/>
          </p:cNvCxnSpPr>
          <p:nvPr/>
        </p:nvCxnSpPr>
        <p:spPr>
          <a:xfrm>
            <a:off x="1927947" y="2080397"/>
            <a:ext cx="4700909" cy="73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375969" y="2875247"/>
            <a:ext cx="1368236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Buyers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Jerri Glenn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Nicole Lloyd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835658" y="226894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Associate VP for Fiscal Affairs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Belinda Aaron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483894-FCE1-52A5-F640-E0862EFB424E}"/>
              </a:ext>
            </a:extLst>
          </p:cNvPr>
          <p:cNvCxnSpPr>
            <a:cxnSpLocks/>
          </p:cNvCxnSpPr>
          <p:nvPr/>
        </p:nvCxnSpPr>
        <p:spPr>
          <a:xfrm>
            <a:off x="2796017" y="2526508"/>
            <a:ext cx="0" cy="20399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5E47A62-E235-0910-3D1B-8E084452CE61}"/>
              </a:ext>
            </a:extLst>
          </p:cNvPr>
          <p:cNvSpPr/>
          <p:nvPr/>
        </p:nvSpPr>
        <p:spPr>
          <a:xfrm>
            <a:off x="1303303" y="5268239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Cashiers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Laurie Bolding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Shaddai Oros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294594" y="3426220"/>
            <a:ext cx="1345100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Accounts Payable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Giselle Hewit - Lead </a:t>
            </a:r>
            <a:r>
              <a:rPr lang="en-US" sz="8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Chacon 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A3090C-DB67-B8F6-0875-E1ECD2D00BAB}"/>
              </a:ext>
            </a:extLst>
          </p:cNvPr>
          <p:cNvCxnSpPr>
            <a:cxnSpLocks/>
          </p:cNvCxnSpPr>
          <p:nvPr/>
        </p:nvCxnSpPr>
        <p:spPr>
          <a:xfrm flipH="1">
            <a:off x="1224201" y="2529000"/>
            <a:ext cx="3117" cy="1741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8B3D85-8D4C-B330-5429-0110DB00E7A5}"/>
              </a:ext>
            </a:extLst>
          </p:cNvPr>
          <p:cNvCxnSpPr>
            <a:cxnSpLocks/>
          </p:cNvCxnSpPr>
          <p:nvPr/>
        </p:nvCxnSpPr>
        <p:spPr>
          <a:xfrm>
            <a:off x="2805369" y="3892925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935C428-CD63-3A01-703D-6CAA692E18A7}"/>
              </a:ext>
            </a:extLst>
          </p:cNvPr>
          <p:cNvCxnSpPr>
            <a:cxnSpLocks/>
          </p:cNvCxnSpPr>
          <p:nvPr/>
        </p:nvCxnSpPr>
        <p:spPr>
          <a:xfrm>
            <a:off x="2800221" y="4573830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72BA519-F5FF-8E50-6A08-4ADDCD21B618}"/>
              </a:ext>
            </a:extLst>
          </p:cNvPr>
          <p:cNvSpPr/>
          <p:nvPr/>
        </p:nvSpPr>
        <p:spPr>
          <a:xfrm>
            <a:off x="2900914" y="4305371"/>
            <a:ext cx="128004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Stephanie </a:t>
            </a:r>
            <a:r>
              <a:rPr lang="en-US" sz="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Dilissio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3516D7-EC94-FAD9-B290-07FDB103FF50}"/>
              </a:ext>
            </a:extLst>
          </p:cNvPr>
          <p:cNvSpPr/>
          <p:nvPr/>
        </p:nvSpPr>
        <p:spPr>
          <a:xfrm>
            <a:off x="2902183" y="3580506"/>
            <a:ext cx="1280042" cy="6484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Research Analyst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Kenyatha Loftis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Campos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5431F1C-25FA-42B7-7FE6-20099FF9357B}"/>
              </a:ext>
            </a:extLst>
          </p:cNvPr>
          <p:cNvCxnSpPr>
            <a:cxnSpLocks/>
          </p:cNvCxnSpPr>
          <p:nvPr/>
        </p:nvCxnSpPr>
        <p:spPr>
          <a:xfrm>
            <a:off x="2792736" y="3181831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7356AA8-E800-E709-82E8-AFB4B77522C1}"/>
              </a:ext>
            </a:extLst>
          </p:cNvPr>
          <p:cNvSpPr/>
          <p:nvPr/>
        </p:nvSpPr>
        <p:spPr>
          <a:xfrm>
            <a:off x="2902184" y="2855642"/>
            <a:ext cx="1280042" cy="6484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Planning, Effectiveness, Assessment and Research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</p:spTree>
    <p:extLst>
      <p:ext uri="{BB962C8B-B14F-4D97-AF65-F5344CB8AC3E}">
        <p14:creationId xmlns:p14="http://schemas.microsoft.com/office/powerpoint/2010/main" val="302900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FEFC6A-A20B-5FFA-71FC-BA68BE3DCE76}"/>
              </a:ext>
            </a:extLst>
          </p:cNvPr>
          <p:cNvCxnSpPr/>
          <p:nvPr/>
        </p:nvCxnSpPr>
        <p:spPr>
          <a:xfrm flipV="1">
            <a:off x="3867125" y="323293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6B053A-0A53-6046-FE40-A07172EA7E6F}"/>
              </a:ext>
            </a:extLst>
          </p:cNvPr>
          <p:cNvCxnSpPr>
            <a:cxnSpLocks/>
          </p:cNvCxnSpPr>
          <p:nvPr/>
        </p:nvCxnSpPr>
        <p:spPr>
          <a:xfrm flipV="1">
            <a:off x="2960844" y="1966197"/>
            <a:ext cx="3009" cy="44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EF8B5D-94EF-4AE2-99E4-8F9DE55B3AB9}"/>
              </a:ext>
            </a:extLst>
          </p:cNvPr>
          <p:cNvCxnSpPr/>
          <p:nvPr/>
        </p:nvCxnSpPr>
        <p:spPr>
          <a:xfrm flipV="1">
            <a:off x="7068298" y="323293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47665" y="2516695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86391" y="31737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2093495" y="32146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5528802" y="3225916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cxnSpLocks/>
          </p:cNvCxnSpPr>
          <p:nvPr/>
        </p:nvCxnSpPr>
        <p:spPr>
          <a:xfrm>
            <a:off x="4731491" y="1974527"/>
            <a:ext cx="11998" cy="12492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08258" y="2127877"/>
            <a:ext cx="1670463" cy="7838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Tige Cornelius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EB30-C8E9-4844-9123-51D6893C0FE0}" type="datetime1">
              <a:rPr lang="en-US" smtClean="0"/>
              <a:t>11/4/2025</a:t>
            </a:fld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0DA204-C13B-AF42-9DF1-4A10DBC38193}"/>
              </a:ext>
            </a:extLst>
          </p:cNvPr>
          <p:cNvSpPr txBox="1"/>
          <p:nvPr/>
        </p:nvSpPr>
        <p:spPr>
          <a:xfrm>
            <a:off x="1216" y="644462"/>
            <a:ext cx="3995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Foundation and Institutional Advancement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B516A1-85AA-F042-2AE7-64D8BFF7D1AF}"/>
              </a:ext>
            </a:extLst>
          </p:cNvPr>
          <p:cNvSpPr/>
          <p:nvPr/>
        </p:nvSpPr>
        <p:spPr>
          <a:xfrm>
            <a:off x="2300094" y="20707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Foundation Board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5AFC74-7701-01AF-5A7B-F0269A4E26AE}"/>
              </a:ext>
            </a:extLst>
          </p:cNvPr>
          <p:cNvSpPr/>
          <p:nvPr/>
        </p:nvSpPr>
        <p:spPr>
          <a:xfrm>
            <a:off x="1347058" y="3349820"/>
            <a:ext cx="1531674" cy="57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Coordinator – Fundraiser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Samantha Gathright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1943FA-B772-D0CB-D691-5C9799D52FA3}"/>
              </a:ext>
            </a:extLst>
          </p:cNvPr>
          <p:cNvSpPr/>
          <p:nvPr/>
        </p:nvSpPr>
        <p:spPr>
          <a:xfrm>
            <a:off x="3101288" y="3353481"/>
            <a:ext cx="1531674" cy="575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Events &amp; Fundraising Planner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Angela Bernard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1F96BC-FBE5-8656-8BFF-0FF1C36C8FC9}"/>
              </a:ext>
            </a:extLst>
          </p:cNvPr>
          <p:cNvSpPr/>
          <p:nvPr/>
        </p:nvSpPr>
        <p:spPr>
          <a:xfrm>
            <a:off x="6424642" y="339191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Writer </a:t>
            </a:r>
          </a:p>
          <a:p>
            <a:pPr lvl="0" algn="ctr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Lara Duhon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2E9A657-F6CC-3B7D-855F-925DF0E6AA51}"/>
              </a:ext>
            </a:extLst>
          </p:cNvPr>
          <p:cNvCxnSpPr/>
          <p:nvPr/>
        </p:nvCxnSpPr>
        <p:spPr>
          <a:xfrm>
            <a:off x="2960844" y="1962648"/>
            <a:ext cx="17688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9D13EF6A-4A0E-1BFA-3946-F6B1C19FC15A}"/>
              </a:ext>
            </a:extLst>
          </p:cNvPr>
          <p:cNvSpPr/>
          <p:nvPr/>
        </p:nvSpPr>
        <p:spPr>
          <a:xfrm>
            <a:off x="4855518" y="33885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Grants Compliance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Cynthia Pagan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EFC365-CD25-C830-CF84-1523166A9DCE}"/>
              </a:ext>
            </a:extLst>
          </p:cNvPr>
          <p:cNvCxnSpPr/>
          <p:nvPr/>
        </p:nvCxnSpPr>
        <p:spPr>
          <a:xfrm>
            <a:off x="2093495" y="3214697"/>
            <a:ext cx="4974803" cy="18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0444A3B-2CD7-47DB-1125-28A769C7C1D7}"/>
              </a:ext>
            </a:extLst>
          </p:cNvPr>
          <p:cNvSpPr/>
          <p:nvPr/>
        </p:nvSpPr>
        <p:spPr>
          <a:xfrm>
            <a:off x="5711409" y="2262823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Administrative Assistant</a:t>
            </a:r>
          </a:p>
          <a:p>
            <a:pPr algn="ctr"/>
            <a:r>
              <a:rPr lang="en-US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</p:spTree>
    <p:extLst>
      <p:ext uri="{BB962C8B-B14F-4D97-AF65-F5344CB8AC3E}">
        <p14:creationId xmlns:p14="http://schemas.microsoft.com/office/powerpoint/2010/main" val="10627455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milyTree04_16x9.potx" id="{B964823B-9989-4770-AD4F-CD518EC6023C}" vid="{1B7A11DD-A8BF-4C0B-8348-71949B7D9C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0A562F9-1426-469A-842D-A8882B635E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Family tree chart (vertical, green, red, widescreen)</Template>
  <TotalTime>28966</TotalTime>
  <Words>948</Words>
  <Application>Microsoft Office PowerPoint</Application>
  <PresentationFormat>On-screen Show (4:3)</PresentationFormat>
  <Paragraphs>311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Medina, Michelle</cp:lastModifiedBy>
  <cp:revision>60</cp:revision>
  <cp:lastPrinted>2025-10-22T21:38:17Z</cp:lastPrinted>
  <dcterms:created xsi:type="dcterms:W3CDTF">2017-06-08T14:57:06Z</dcterms:created>
  <dcterms:modified xsi:type="dcterms:W3CDTF">2025-11-04T22:35:16Z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TC040010539991</vt:lpwstr>
  </property>
</Properties>
</file>