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62" r:id="rId3"/>
    <p:sldId id="293" r:id="rId4"/>
    <p:sldId id="295" r:id="rId5"/>
    <p:sldId id="296" r:id="rId6"/>
    <p:sldId id="297" r:id="rId7"/>
    <p:sldId id="298" r:id="rId8"/>
    <p:sldId id="29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2F87"/>
    <a:srgbClr val="BC18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72158" autoAdjust="0"/>
  </p:normalViewPr>
  <p:slideViewPr>
    <p:cSldViewPr snapToGrid="0" snapToObjects="1">
      <p:cViewPr varScale="1">
        <p:scale>
          <a:sx n="71" d="100"/>
          <a:sy n="71" d="100"/>
        </p:scale>
        <p:origin x="40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C62AAF-4A1F-404D-9F13-7FF2F7479B17}" type="datetimeFigureOut">
              <a:rPr lang="en-US" smtClean="0"/>
              <a:t>11/8/2021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CFF872-EC93-4D61-A70B-D1C0CA938AB6}" type="slidenum">
              <a:rPr lang="en-US" smtClean="0"/>
              <a:t>‹#›</a:t>
            </a:fld>
            <a:endParaRPr lang="en-US"/>
          </a:p>
        </p:txBody>
      </p:sp>
    </p:spTree>
    <p:extLst>
      <p:ext uri="{BB962C8B-B14F-4D97-AF65-F5344CB8AC3E}">
        <p14:creationId xmlns:p14="http://schemas.microsoft.com/office/powerpoint/2010/main" val="2781111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1DEE58-14DE-45F0-8E71-3BFD092C4C8A}" type="datetimeFigureOut">
              <a:rPr lang="en-US" smtClean="0"/>
              <a:t>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42CEA-DEBB-4F24-AF3B-987A200C3D5B}" type="slidenum">
              <a:rPr lang="en-US" smtClean="0"/>
              <a:t>‹#›</a:t>
            </a:fld>
            <a:endParaRPr lang="en-US"/>
          </a:p>
        </p:txBody>
      </p:sp>
    </p:spTree>
    <p:extLst>
      <p:ext uri="{BB962C8B-B14F-4D97-AF65-F5344CB8AC3E}">
        <p14:creationId xmlns:p14="http://schemas.microsoft.com/office/powerpoint/2010/main" val="3922735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842CEA-DEBB-4F24-AF3B-987A200C3D5B}" type="slidenum">
              <a:rPr lang="en-US" smtClean="0"/>
              <a:t>1</a:t>
            </a:fld>
            <a:endParaRPr lang="en-US"/>
          </a:p>
        </p:txBody>
      </p:sp>
    </p:spTree>
    <p:extLst>
      <p:ext uri="{BB962C8B-B14F-4D97-AF65-F5344CB8AC3E}">
        <p14:creationId xmlns:p14="http://schemas.microsoft.com/office/powerpoint/2010/main" val="55755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842CEA-DEBB-4F24-AF3B-987A200C3D5B}" type="slidenum">
              <a:rPr lang="en-US" smtClean="0"/>
              <a:t>2</a:t>
            </a:fld>
            <a:endParaRPr lang="en-US"/>
          </a:p>
        </p:txBody>
      </p:sp>
    </p:spTree>
    <p:extLst>
      <p:ext uri="{BB962C8B-B14F-4D97-AF65-F5344CB8AC3E}">
        <p14:creationId xmlns:p14="http://schemas.microsoft.com/office/powerpoint/2010/main" val="172323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842CEA-DEBB-4F24-AF3B-987A200C3D5B}" type="slidenum">
              <a:rPr lang="en-US" smtClean="0"/>
              <a:t>8</a:t>
            </a:fld>
            <a:endParaRPr lang="en-US"/>
          </a:p>
        </p:txBody>
      </p:sp>
    </p:spTree>
    <p:extLst>
      <p:ext uri="{BB962C8B-B14F-4D97-AF65-F5344CB8AC3E}">
        <p14:creationId xmlns:p14="http://schemas.microsoft.com/office/powerpoint/2010/main" val="155283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97334-46EA-6A4A-8041-0546BA5604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AADE7F-4242-8947-8FF1-E92C1A0737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17153-1600-5C47-BB52-8A1D75230234}"/>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3C66A7A2-A088-7542-9676-6B1344FDB3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67C80-B50B-CB4E-B724-7C2C5510A148}"/>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2219705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3FD4-AB7F-E64B-BB69-6C03B172DD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20BA00-66FE-CF4E-90B1-AB94C042BB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4566C2-8C77-A942-868B-CB7967BB0064}"/>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4344C1A3-DC2F-A449-9756-93BCBE75EC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A9D339-CC8C-E84E-9AA2-993C453036DF}"/>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394667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6330D9-CDC9-8E48-BC87-030CFC0FC2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36122B-0EC3-0549-9312-D0ADFC77A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6EC08B-2FB5-0544-BB19-CA141854BFA2}"/>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BA24B924-0A3C-174F-908B-9AC49A5D1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FE541-FFA6-CF4D-9DAE-0F45D5983AE4}"/>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4231088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4E8C-A305-F248-B9F3-E588340137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5607D-206B-034A-8634-09C4850779B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123EB9-A410-E446-BE9A-49452250547E}"/>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FA7D36B6-295B-F546-9522-23BCE110E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A16BC2-0692-6647-897A-D923ED96E7BA}"/>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417005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1D7A0-7D7A-BD4D-B31D-58C5CE015F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8B4727-92DC-7E4A-8181-BC0353B1A5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F4186F-6746-4547-8086-DDAB4AE0FC97}"/>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38C231D2-5B16-A549-BCBE-E8A31F362E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369CD-9116-7C4A-AA9B-35F239A2438C}"/>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4219663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F6BA3-6714-EF42-AAF9-625FE73299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4D5147-1990-A940-B9CF-0916F64D7C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AA6A5D-BDD9-6F40-99F6-105355B4C38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473D02-CFA0-684E-8A2F-CF5E0A94BCC7}"/>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6" name="Footer Placeholder 5">
            <a:extLst>
              <a:ext uri="{FF2B5EF4-FFF2-40B4-BE49-F238E27FC236}">
                <a16:creationId xmlns:a16="http://schemas.microsoft.com/office/drawing/2014/main" id="{2EB7A837-928A-E445-8B33-2169494FEA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F12B0E-A7A2-4B4C-AB7A-D9CA9E079323}"/>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47728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71222-932A-7C42-BE1C-B4C525248F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BBDF39-BAD1-924A-A092-6FBD24354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AB9B9B-8300-B440-80FC-8D77AC7495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19DDAA-217C-974E-868C-CA9DE7EB94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FE9FCC-7F50-ED46-9054-40106D47BA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17841E-D470-BA41-ABE9-F27C69E101D6}"/>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8" name="Footer Placeholder 7">
            <a:extLst>
              <a:ext uri="{FF2B5EF4-FFF2-40B4-BE49-F238E27FC236}">
                <a16:creationId xmlns:a16="http://schemas.microsoft.com/office/drawing/2014/main" id="{7ACBB75E-A957-8C46-8DA8-3B4312B4F7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87AAB6-DC5E-1541-9884-4DFC0E6D2245}"/>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262758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CDAC1-0DDD-1446-83D3-A11FC55FC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866D7-7CBE-F649-9498-12336BE1FBDE}"/>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4" name="Footer Placeholder 3">
            <a:extLst>
              <a:ext uri="{FF2B5EF4-FFF2-40B4-BE49-F238E27FC236}">
                <a16:creationId xmlns:a16="http://schemas.microsoft.com/office/drawing/2014/main" id="{99ADE7C0-6A4E-7E4E-A084-CF4F7912B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7D239F-DF3A-5B42-BE1C-DB8AD5B7FDA4}"/>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326713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C08C7E-4586-A846-859B-2657724EC642}"/>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3" name="Footer Placeholder 2">
            <a:extLst>
              <a:ext uri="{FF2B5EF4-FFF2-40B4-BE49-F238E27FC236}">
                <a16:creationId xmlns:a16="http://schemas.microsoft.com/office/drawing/2014/main" id="{90D843AF-38F4-EE4A-A090-9E9DA5AF86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BF8DA1-5A94-D54C-93F4-DD82CF372988}"/>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801754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08FC-36B4-8A4F-AF81-0ABF18BAF3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23863C-9B7C-8040-8183-2CC4BE191F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8993F8-4F0D-834C-94DA-C9A8DC329D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57A35D-E78B-A046-B90D-C3AA2B29187D}"/>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6" name="Footer Placeholder 5">
            <a:extLst>
              <a:ext uri="{FF2B5EF4-FFF2-40B4-BE49-F238E27FC236}">
                <a16:creationId xmlns:a16="http://schemas.microsoft.com/office/drawing/2014/main" id="{F7A171AC-DCEB-3743-9C8D-F1E5E6551A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8815C3-AB49-8D46-BC47-2B0B79D9CF0E}"/>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110996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F2E7-9859-5A40-A9C8-393684C30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DA775F-014E-3B49-B07B-A4FC7FCA69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D28D3A-59CC-664A-BBF5-B4F1542EE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836A80-7A02-EB49-B3FE-9F3A0DFF43E4}"/>
              </a:ext>
            </a:extLst>
          </p:cNvPr>
          <p:cNvSpPr>
            <a:spLocks noGrp="1"/>
          </p:cNvSpPr>
          <p:nvPr>
            <p:ph type="dt" sz="half" idx="10"/>
          </p:nvPr>
        </p:nvSpPr>
        <p:spPr/>
        <p:txBody>
          <a:bodyPr/>
          <a:lstStyle/>
          <a:p>
            <a:fld id="{8CF0AD60-3804-6445-B8C7-A9BB16558128}" type="datetimeFigureOut">
              <a:rPr lang="en-US" smtClean="0"/>
              <a:t>11/8/2021</a:t>
            </a:fld>
            <a:endParaRPr lang="en-US"/>
          </a:p>
        </p:txBody>
      </p:sp>
      <p:sp>
        <p:nvSpPr>
          <p:cNvPr id="6" name="Footer Placeholder 5">
            <a:extLst>
              <a:ext uri="{FF2B5EF4-FFF2-40B4-BE49-F238E27FC236}">
                <a16:creationId xmlns:a16="http://schemas.microsoft.com/office/drawing/2014/main" id="{43EB09BA-30FB-E347-9117-26C78AB87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ED00AA-3D25-1A42-AAC5-93E122CF9B73}"/>
              </a:ext>
            </a:extLst>
          </p:cNvPr>
          <p:cNvSpPr>
            <a:spLocks noGrp="1"/>
          </p:cNvSpPr>
          <p:nvPr>
            <p:ph type="sldNum" sz="quarter" idx="12"/>
          </p:nvPr>
        </p:nvSpPr>
        <p:spPr/>
        <p:txBody>
          <a:bodyPr/>
          <a:lstStyle/>
          <a:p>
            <a:fld id="{18812394-ABCC-CA4A-BC7E-79827B006D20}" type="slidenum">
              <a:rPr lang="en-US" smtClean="0"/>
              <a:t>‹#›</a:t>
            </a:fld>
            <a:endParaRPr lang="en-US"/>
          </a:p>
        </p:txBody>
      </p:sp>
    </p:spTree>
    <p:extLst>
      <p:ext uri="{BB962C8B-B14F-4D97-AF65-F5344CB8AC3E}">
        <p14:creationId xmlns:p14="http://schemas.microsoft.com/office/powerpoint/2010/main" val="7119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0B347C-ADB6-5246-A2E2-8F89B3A068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7A1245-2BCD-7C4A-8E10-19BBC0DBDC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499394-8408-CF43-BC82-0DADAE28AA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0AD60-3804-6445-B8C7-A9BB16558128}" type="datetimeFigureOut">
              <a:rPr lang="en-US" smtClean="0"/>
              <a:t>11/8/2021</a:t>
            </a:fld>
            <a:endParaRPr lang="en-US"/>
          </a:p>
        </p:txBody>
      </p:sp>
      <p:sp>
        <p:nvSpPr>
          <p:cNvPr id="5" name="Footer Placeholder 4">
            <a:extLst>
              <a:ext uri="{FF2B5EF4-FFF2-40B4-BE49-F238E27FC236}">
                <a16:creationId xmlns:a16="http://schemas.microsoft.com/office/drawing/2014/main" id="{15E4001E-BE09-EB41-9F8C-E804E06DFD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25B6BD-6FEF-AB4A-BA3F-A4C3D1E18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12394-ABCC-CA4A-BC7E-79827B006D20}" type="slidenum">
              <a:rPr lang="en-US" smtClean="0"/>
              <a:t>‹#›</a:t>
            </a:fld>
            <a:endParaRPr lang="en-US"/>
          </a:p>
        </p:txBody>
      </p:sp>
    </p:spTree>
    <p:extLst>
      <p:ext uri="{BB962C8B-B14F-4D97-AF65-F5344CB8AC3E}">
        <p14:creationId xmlns:p14="http://schemas.microsoft.com/office/powerpoint/2010/main" val="52642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fafsa.ed.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finaid@com.edu" TargetMode="External"/><Relationship Id="rId4" Type="http://schemas.openxmlformats.org/officeDocument/2006/relationships/hyperlink" Target="mailto:Ejames@com.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62253D-1EB6-A24A-94AF-2C7384CEEE97}"/>
              </a:ext>
            </a:extLst>
          </p:cNvPr>
          <p:cNvPicPr>
            <a:picLocks noChangeAspect="1"/>
          </p:cNvPicPr>
          <p:nvPr/>
        </p:nvPicPr>
        <p:blipFill>
          <a:blip r:embed="rId3"/>
          <a:srcRect/>
          <a:stretch/>
        </p:blipFill>
        <p:spPr>
          <a:xfrm>
            <a:off x="5419" y="3048"/>
            <a:ext cx="12181162" cy="6851904"/>
          </a:xfrm>
          <a:prstGeom prst="rect">
            <a:avLst/>
          </a:prstGeom>
        </p:spPr>
      </p:pic>
    </p:spTree>
    <p:extLst>
      <p:ext uri="{BB962C8B-B14F-4D97-AF65-F5344CB8AC3E}">
        <p14:creationId xmlns:p14="http://schemas.microsoft.com/office/powerpoint/2010/main" val="89018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FCE7A25-8992-5F4A-A4DA-1687FED54CD7}"/>
              </a:ext>
            </a:extLst>
          </p:cNvPr>
          <p:cNvPicPr>
            <a:picLocks noGrp="1" noChangeAspect="1"/>
          </p:cNvPicPr>
          <p:nvPr>
            <p:ph idx="1"/>
          </p:nvPr>
        </p:nvPicPr>
        <p:blipFill>
          <a:blip r:embed="rId3"/>
          <a:srcRect/>
          <a:stretch/>
        </p:blipFill>
        <p:spPr>
          <a:xfrm>
            <a:off x="0" y="0"/>
            <a:ext cx="12192000" cy="6858000"/>
          </a:xfrm>
        </p:spPr>
      </p:pic>
      <p:sp>
        <p:nvSpPr>
          <p:cNvPr id="2" name="Title 1">
            <a:extLst>
              <a:ext uri="{FF2B5EF4-FFF2-40B4-BE49-F238E27FC236}">
                <a16:creationId xmlns:a16="http://schemas.microsoft.com/office/drawing/2014/main" id="{D8C61241-F77F-6F48-BCC8-3E8BC76BDD0A}"/>
              </a:ext>
            </a:extLst>
          </p:cNvPr>
          <p:cNvSpPr>
            <a:spLocks noGrp="1"/>
          </p:cNvSpPr>
          <p:nvPr>
            <p:ph type="title"/>
          </p:nvPr>
        </p:nvSpPr>
        <p:spPr>
          <a:xfrm>
            <a:off x="601994" y="1169087"/>
            <a:ext cx="10515600" cy="1325563"/>
          </a:xfrm>
        </p:spPr>
        <p:txBody>
          <a:bodyPr>
            <a:normAutofit fontScale="90000"/>
          </a:bodyPr>
          <a:lstStyle/>
          <a:p>
            <a:pPr algn="ctr"/>
            <a:r>
              <a:rPr lang="en-US" sz="5400" kern="1200" dirty="0">
                <a:solidFill>
                  <a:schemeClr val="tx1"/>
                </a:solidFill>
                <a:latin typeface="+mj-lt"/>
                <a:ea typeface="+mj-ea"/>
                <a:cs typeface="+mj-cs"/>
              </a:rPr>
              <a:t>Student Workstudy </a:t>
            </a:r>
            <a:br>
              <a:rPr lang="en-US" sz="5400" kern="1200" dirty="0">
                <a:solidFill>
                  <a:schemeClr val="tx1"/>
                </a:solidFill>
                <a:latin typeface="+mj-lt"/>
                <a:ea typeface="+mj-ea"/>
                <a:cs typeface="+mj-cs"/>
              </a:rPr>
            </a:br>
            <a:r>
              <a:rPr lang="en-US" sz="5400" kern="1200" dirty="0">
                <a:solidFill>
                  <a:schemeClr val="tx1"/>
                </a:solidFill>
                <a:latin typeface="+mj-lt"/>
                <a:ea typeface="+mj-ea"/>
                <a:cs typeface="+mj-cs"/>
              </a:rPr>
              <a:t>Or</a:t>
            </a:r>
            <a:r>
              <a:rPr lang="en-US" sz="5400" dirty="0"/>
              <a:t>ientation</a:t>
            </a:r>
            <a:endParaRPr lang="en-US" sz="5400" dirty="0">
              <a:solidFill>
                <a:srgbClr val="BC1833"/>
              </a:solidFill>
              <a:latin typeface="Arial" panose="020B0604020202020204" pitchFamily="34" charset="0"/>
              <a:ea typeface="Roboto" panose="02000000000000000000" pitchFamily="2" charset="0"/>
              <a:cs typeface="Arial" panose="020B0604020202020204" pitchFamily="34" charset="0"/>
            </a:endParaRPr>
          </a:p>
        </p:txBody>
      </p:sp>
      <p:sp>
        <p:nvSpPr>
          <p:cNvPr id="4" name="TextBox 3">
            <a:extLst>
              <a:ext uri="{FF2B5EF4-FFF2-40B4-BE49-F238E27FC236}">
                <a16:creationId xmlns:a16="http://schemas.microsoft.com/office/drawing/2014/main" id="{D898DF12-BE17-44C8-B019-3A3FA3C72E16}"/>
              </a:ext>
            </a:extLst>
          </p:cNvPr>
          <p:cNvSpPr txBox="1"/>
          <p:nvPr/>
        </p:nvSpPr>
        <p:spPr>
          <a:xfrm>
            <a:off x="601994" y="2807746"/>
            <a:ext cx="10801112" cy="2641492"/>
          </a:xfrm>
          <a:prstGeom prst="rect">
            <a:avLst/>
          </a:prstGeom>
          <a:noFill/>
        </p:spPr>
        <p:txBody>
          <a:bodyPr wrap="square" rtlCol="0">
            <a:spAutoFit/>
          </a:bodyPr>
          <a:lstStyle/>
          <a:p>
            <a:pPr marL="0" marR="0" algn="ctr">
              <a:lnSpc>
                <a:spcPct val="107000"/>
              </a:lnSpc>
              <a:spcBef>
                <a:spcPts val="0"/>
              </a:spcBef>
              <a:spcAft>
                <a:spcPts val="0"/>
              </a:spcAft>
            </a:pPr>
            <a:r>
              <a:rPr lang="en-US" sz="2400" b="1" dirty="0">
                <a:effectLst/>
                <a:ea typeface="Calibri" panose="020F0502020204030204" pitchFamily="34" charset="0"/>
                <a:cs typeface="TTE1B555E0t00"/>
              </a:rPr>
              <a:t>WELCOME</a:t>
            </a:r>
            <a:endParaRPr lang="en-US" sz="24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b="1" dirty="0">
                <a:effectLst/>
                <a:ea typeface="Calibri" panose="020F0502020204030204" pitchFamily="34" charset="0"/>
                <a:cs typeface="TTE1B555E0t00"/>
              </a:rPr>
              <a:t> </a:t>
            </a:r>
            <a:endParaRPr lang="en-US" sz="24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dirty="0">
                <a:effectLst/>
                <a:ea typeface="Calibri" panose="020F0502020204030204" pitchFamily="34" charset="0"/>
                <a:cs typeface="TTE1B9A4A0t00"/>
              </a:rPr>
              <a:t>We are happy to have you on the College of the Mainland (COM) team! We want your experience to be rewarding. Each student employee position is vital to the operations of this college and through these roles, supervisors and students will build relationships in addition to developing partnerships with other students, faculty, community members and organizations. This orientation is designed to give you an overview of the general expectations for student workstudy employees.</a:t>
            </a:r>
            <a:endParaRPr lang="en-US" dirty="0"/>
          </a:p>
          <a:p>
            <a:endParaRPr lang="en-US" dirty="0"/>
          </a:p>
        </p:txBody>
      </p:sp>
    </p:spTree>
    <p:extLst>
      <p:ext uri="{BB962C8B-B14F-4D97-AF65-F5344CB8AC3E}">
        <p14:creationId xmlns:p14="http://schemas.microsoft.com/office/powerpoint/2010/main" val="46230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D17A-1ED6-4876-A7A4-A4FA6C0AA99D}"/>
              </a:ext>
            </a:extLst>
          </p:cNvPr>
          <p:cNvSpPr>
            <a:spLocks noGrp="1"/>
          </p:cNvSpPr>
          <p:nvPr>
            <p:ph type="title"/>
          </p:nvPr>
        </p:nvSpPr>
        <p:spPr/>
        <p:txBody>
          <a:bodyPr>
            <a:normAutofit/>
          </a:bodyPr>
          <a:lstStyle/>
          <a:p>
            <a:pPr algn="ctr"/>
            <a:r>
              <a:rPr lang="en-US" dirty="0"/>
              <a:t>Participation in the Workstudy Program</a:t>
            </a:r>
          </a:p>
        </p:txBody>
      </p:sp>
      <p:sp>
        <p:nvSpPr>
          <p:cNvPr id="3" name="Content Placeholder 2">
            <a:extLst>
              <a:ext uri="{FF2B5EF4-FFF2-40B4-BE49-F238E27FC236}">
                <a16:creationId xmlns:a16="http://schemas.microsoft.com/office/drawing/2014/main" id="{345FEC02-6B20-4D71-B20C-BE1706EFA35A}"/>
              </a:ext>
            </a:extLst>
          </p:cNvPr>
          <p:cNvSpPr>
            <a:spLocks noGrp="1"/>
          </p:cNvSpPr>
          <p:nvPr>
            <p:ph idx="1"/>
          </p:nvPr>
        </p:nvSpPr>
        <p:spPr>
          <a:xfrm>
            <a:off x="838200" y="1825625"/>
            <a:ext cx="10515600" cy="3768090"/>
          </a:xfrm>
        </p:spPr>
        <p:txBody>
          <a:bodyPr>
            <a:normAutofit fontScale="92500" lnSpcReduction="10000"/>
          </a:bodyPr>
          <a:lstStyle/>
          <a:p>
            <a:r>
              <a:rPr lang="en-US" sz="1800" i="0" dirty="0">
                <a:effectLst/>
              </a:rPr>
              <a:t>Students must </a:t>
            </a:r>
            <a:r>
              <a:rPr lang="en-US" sz="1800" i="0" u="sng" dirty="0">
                <a:effectLst/>
                <a:hlinkClick r:id="rId2">
                  <a:extLst>
                    <a:ext uri="{A12FA001-AC4F-418D-AE19-62706E023703}">
                      <ahyp:hlinkClr xmlns:ahyp="http://schemas.microsoft.com/office/drawing/2018/hyperlinkcolor" val="tx"/>
                    </a:ext>
                  </a:extLst>
                </a:hlinkClick>
              </a:rPr>
              <a:t>complete the FAFSA</a:t>
            </a:r>
            <a:r>
              <a:rPr lang="en-US" sz="1800" i="0" u="sng" dirty="0">
                <a:effectLst/>
              </a:rPr>
              <a:t> </a:t>
            </a:r>
            <a:r>
              <a:rPr lang="en-US" sz="1800" i="0" dirty="0">
                <a:effectLst/>
              </a:rPr>
              <a:t>and meet the eligibility requirement for federal student aid.</a:t>
            </a:r>
          </a:p>
          <a:p>
            <a:r>
              <a:rPr lang="en-US" sz="1800" i="0" dirty="0">
                <a:effectLst/>
              </a:rPr>
              <a:t>Must consent to a criminal background check.</a:t>
            </a:r>
          </a:p>
          <a:p>
            <a:r>
              <a:rPr lang="en-US" sz="1800" i="0" dirty="0">
                <a:effectLst/>
              </a:rPr>
              <a:t>Must maintain satisfactory academic progress in their courses of study to remain eligible for employment.</a:t>
            </a:r>
          </a:p>
          <a:p>
            <a:r>
              <a:rPr lang="en-US" sz="1800" i="0" dirty="0">
                <a:effectLst/>
              </a:rPr>
              <a:t>Must be enrolled in at least 1 credit hour each semester the student works.</a:t>
            </a:r>
          </a:p>
          <a:p>
            <a:r>
              <a:rPr lang="en-US" sz="1800" dirty="0"/>
              <a:t>Student who are approved to work will receive a referral form from the Work Study Coordinator.</a:t>
            </a:r>
          </a:p>
          <a:p>
            <a:r>
              <a:rPr lang="en-US" sz="1800" dirty="0"/>
              <a:t>Site Supervisor will contact student to set up interview with student.</a:t>
            </a:r>
          </a:p>
          <a:p>
            <a:r>
              <a:rPr lang="en-US" sz="1800" dirty="0"/>
              <a:t>If student is not hired by a department, the student should contact the Workstudy Coordinator to be referred to another department .</a:t>
            </a:r>
          </a:p>
          <a:p>
            <a:r>
              <a:rPr lang="en-US" sz="1800" dirty="0">
                <a:effectLst/>
                <a:ea typeface="Calibri" panose="020F0502020204030204" pitchFamily="34" charset="0"/>
                <a:cs typeface="TTE1B9A4A0t00"/>
              </a:rPr>
              <a:t>To confirm continued eligibility, students are required to submit a new Referral form each semester before they begin working. </a:t>
            </a:r>
          </a:p>
          <a:p>
            <a:r>
              <a:rPr lang="en-US" sz="1800" dirty="0">
                <a:effectLst/>
                <a:ea typeface="Calibri" panose="020F0502020204030204" pitchFamily="34" charset="0"/>
                <a:cs typeface="TTE1B9A4A0t00"/>
              </a:rPr>
              <a:t>The workstudy employment may be continuous through the student’s enrollment at COM if students continue to meet all eligibility requirements. </a:t>
            </a:r>
            <a:endParaRPr lang="en-US" sz="1800" dirty="0"/>
          </a:p>
          <a:p>
            <a:pPr marL="0" indent="0">
              <a:buNone/>
            </a:pPr>
            <a:endParaRPr lang="en-US" sz="2000" dirty="0"/>
          </a:p>
          <a:p>
            <a:pPr marL="0" indent="0" algn="l">
              <a:buNone/>
            </a:pPr>
            <a:endParaRPr lang="en-US" b="0" i="0" dirty="0">
              <a:solidFill>
                <a:srgbClr val="303538"/>
              </a:solidFill>
              <a:effectLst/>
              <a:latin typeface="PT Sans" panose="020B0503020203020204" pitchFamily="34" charset="0"/>
            </a:endParaRPr>
          </a:p>
          <a:p>
            <a:pPr marL="0" indent="0">
              <a:buNone/>
            </a:pPr>
            <a:endParaRPr lang="en-US" dirty="0"/>
          </a:p>
        </p:txBody>
      </p:sp>
      <p:pic>
        <p:nvPicPr>
          <p:cNvPr id="6" name="Picture 5" descr="Logo, company name&#10;&#10;Description automatically generated">
            <a:extLst>
              <a:ext uri="{FF2B5EF4-FFF2-40B4-BE49-F238E27FC236}">
                <a16:creationId xmlns:a16="http://schemas.microsoft.com/office/drawing/2014/main" id="{516FFD48-4C9E-408B-B678-39F8139EC41E}"/>
              </a:ext>
            </a:extLst>
          </p:cNvPr>
          <p:cNvPicPr>
            <a:picLocks noChangeAspect="1"/>
          </p:cNvPicPr>
          <p:nvPr/>
        </p:nvPicPr>
        <p:blipFill>
          <a:blip r:embed="rId3"/>
          <a:stretch>
            <a:fillRect/>
          </a:stretch>
        </p:blipFill>
        <p:spPr>
          <a:xfrm>
            <a:off x="9761220" y="5593715"/>
            <a:ext cx="1592580" cy="899160"/>
          </a:xfrm>
          <a:prstGeom prst="rect">
            <a:avLst/>
          </a:prstGeom>
        </p:spPr>
      </p:pic>
    </p:spTree>
    <p:extLst>
      <p:ext uri="{BB962C8B-B14F-4D97-AF65-F5344CB8AC3E}">
        <p14:creationId xmlns:p14="http://schemas.microsoft.com/office/powerpoint/2010/main" val="248046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A33E2-E612-4B81-9CD1-5B6EA1ECC7AA}"/>
              </a:ext>
            </a:extLst>
          </p:cNvPr>
          <p:cNvSpPr>
            <a:spLocks noGrp="1"/>
          </p:cNvSpPr>
          <p:nvPr>
            <p:ph type="title"/>
          </p:nvPr>
        </p:nvSpPr>
        <p:spPr/>
        <p:txBody>
          <a:bodyPr/>
          <a:lstStyle/>
          <a:p>
            <a:pPr algn="ctr"/>
            <a:r>
              <a:rPr lang="en-US" dirty="0"/>
              <a:t>Types of Student Employment Programs</a:t>
            </a:r>
          </a:p>
        </p:txBody>
      </p:sp>
      <p:sp>
        <p:nvSpPr>
          <p:cNvPr id="3" name="Content Placeholder 2">
            <a:extLst>
              <a:ext uri="{FF2B5EF4-FFF2-40B4-BE49-F238E27FC236}">
                <a16:creationId xmlns:a16="http://schemas.microsoft.com/office/drawing/2014/main" id="{937BFCB3-BDCD-4D48-AE42-876F0781DCB4}"/>
              </a:ext>
            </a:extLst>
          </p:cNvPr>
          <p:cNvSpPr>
            <a:spLocks noGrp="1"/>
          </p:cNvSpPr>
          <p:nvPr>
            <p:ph sz="half" idx="1"/>
          </p:nvPr>
        </p:nvSpPr>
        <p:spPr>
          <a:xfrm>
            <a:off x="838200" y="1825625"/>
            <a:ext cx="5181600" cy="1724399"/>
          </a:xfrm>
        </p:spPr>
        <p:txBody>
          <a:bodyPr>
            <a:normAutofit/>
          </a:bodyPr>
          <a:lstStyle/>
          <a:p>
            <a:pPr marL="0" indent="0" algn="ctr">
              <a:buNone/>
            </a:pPr>
            <a:r>
              <a:rPr lang="en-US" b="1" dirty="0"/>
              <a:t>Federal Workstudy Program</a:t>
            </a:r>
          </a:p>
          <a:p>
            <a:pPr marL="0" indent="0">
              <a:buNone/>
            </a:pPr>
            <a:r>
              <a:rPr lang="en-US" sz="2000" b="0" i="0" dirty="0">
                <a:solidFill>
                  <a:srgbClr val="303538"/>
                </a:solidFill>
                <a:effectLst/>
              </a:rPr>
              <a:t>Federal Work-Study Program (FWS) is a federally funded program that provides financial assistance with post-secondary education expenses. </a:t>
            </a:r>
          </a:p>
        </p:txBody>
      </p:sp>
      <p:sp>
        <p:nvSpPr>
          <p:cNvPr id="4" name="Content Placeholder 3">
            <a:extLst>
              <a:ext uri="{FF2B5EF4-FFF2-40B4-BE49-F238E27FC236}">
                <a16:creationId xmlns:a16="http://schemas.microsoft.com/office/drawing/2014/main" id="{111D3B0D-617D-4290-9285-27EC3B732B11}"/>
              </a:ext>
            </a:extLst>
          </p:cNvPr>
          <p:cNvSpPr>
            <a:spLocks noGrp="1"/>
          </p:cNvSpPr>
          <p:nvPr>
            <p:ph sz="half" idx="2"/>
          </p:nvPr>
        </p:nvSpPr>
        <p:spPr>
          <a:xfrm>
            <a:off x="6172200" y="1825625"/>
            <a:ext cx="5181600" cy="1724399"/>
          </a:xfrm>
        </p:spPr>
        <p:txBody>
          <a:bodyPr>
            <a:normAutofit/>
          </a:bodyPr>
          <a:lstStyle/>
          <a:p>
            <a:pPr marL="0" indent="0" algn="ctr">
              <a:buNone/>
            </a:pPr>
            <a:r>
              <a:rPr lang="en-US" b="1" dirty="0"/>
              <a:t>Student Assistance Program</a:t>
            </a:r>
          </a:p>
          <a:p>
            <a:pPr marL="0" indent="0">
              <a:buNone/>
            </a:pPr>
            <a:r>
              <a:rPr lang="en-US" sz="2000" b="0" i="0" dirty="0">
                <a:solidFill>
                  <a:srgbClr val="303538"/>
                </a:solidFill>
                <a:effectLst/>
              </a:rPr>
              <a:t>Institutional Work-Study (IWS) is a campus-funded program that provides you with financial assistance with post-secondary education expenses. </a:t>
            </a:r>
          </a:p>
        </p:txBody>
      </p:sp>
      <p:sp>
        <p:nvSpPr>
          <p:cNvPr id="5" name="TextBox 4">
            <a:extLst>
              <a:ext uri="{FF2B5EF4-FFF2-40B4-BE49-F238E27FC236}">
                <a16:creationId xmlns:a16="http://schemas.microsoft.com/office/drawing/2014/main" id="{F5EB4C01-7FCE-4A03-BCF7-A6A8004F37D3}"/>
              </a:ext>
            </a:extLst>
          </p:cNvPr>
          <p:cNvSpPr txBox="1"/>
          <p:nvPr/>
        </p:nvSpPr>
        <p:spPr>
          <a:xfrm>
            <a:off x="838200" y="4012602"/>
            <a:ext cx="10371268" cy="1292662"/>
          </a:xfrm>
          <a:prstGeom prst="rect">
            <a:avLst/>
          </a:prstGeom>
          <a:noFill/>
        </p:spPr>
        <p:txBody>
          <a:bodyPr wrap="square" rtlCol="0">
            <a:spAutoFit/>
          </a:bodyPr>
          <a:lstStyle/>
          <a:p>
            <a:r>
              <a:rPr lang="en-US" sz="2000" b="0" i="0" dirty="0">
                <a:effectLst/>
              </a:rPr>
              <a:t>Both programs allow students to earn a paycheck through part-time employment, students may work up to 19 hours a week and are guaranteed to earn at least $9 per hour for the duration of their employment. </a:t>
            </a:r>
            <a:endParaRPr lang="en-US" sz="2000" dirty="0"/>
          </a:p>
          <a:p>
            <a:endParaRPr lang="en-US" dirty="0"/>
          </a:p>
        </p:txBody>
      </p:sp>
      <p:pic>
        <p:nvPicPr>
          <p:cNvPr id="6" name="Picture 5" descr="Logo, company name&#10;&#10;Description automatically generated">
            <a:extLst>
              <a:ext uri="{FF2B5EF4-FFF2-40B4-BE49-F238E27FC236}">
                <a16:creationId xmlns:a16="http://schemas.microsoft.com/office/drawing/2014/main" id="{5DFCD03D-D60A-426E-980F-E9D4468DBDC2}"/>
              </a:ext>
            </a:extLst>
          </p:cNvPr>
          <p:cNvPicPr>
            <a:picLocks noChangeAspect="1"/>
          </p:cNvPicPr>
          <p:nvPr/>
        </p:nvPicPr>
        <p:blipFill>
          <a:blip r:embed="rId2"/>
          <a:stretch>
            <a:fillRect/>
          </a:stretch>
        </p:blipFill>
        <p:spPr>
          <a:xfrm>
            <a:off x="9761220" y="5593715"/>
            <a:ext cx="1592580" cy="899160"/>
          </a:xfrm>
          <a:prstGeom prst="rect">
            <a:avLst/>
          </a:prstGeom>
        </p:spPr>
      </p:pic>
    </p:spTree>
    <p:extLst>
      <p:ext uri="{BB962C8B-B14F-4D97-AF65-F5344CB8AC3E}">
        <p14:creationId xmlns:p14="http://schemas.microsoft.com/office/powerpoint/2010/main" val="1416958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7229-C55A-4290-8707-6256F4B22D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A2D11F-0882-469E-A60E-28CFB137BF60}"/>
              </a:ext>
            </a:extLst>
          </p:cNvPr>
          <p:cNvSpPr>
            <a:spLocks noGrp="1"/>
          </p:cNvSpPr>
          <p:nvPr>
            <p:ph sz="half" idx="1"/>
          </p:nvPr>
        </p:nvSpPr>
        <p:spPr/>
        <p:txBody>
          <a:bodyPr>
            <a:normAutofit fontScale="70000" lnSpcReduction="20000"/>
          </a:bodyPr>
          <a:lstStyle/>
          <a:p>
            <a:r>
              <a:rPr lang="en-US" sz="2800" dirty="0"/>
              <a:t>Timesheets</a:t>
            </a:r>
          </a:p>
          <a:p>
            <a:pPr marL="285750" indent="-285750">
              <a:buFont typeface="Arial" panose="020B0604020202020204" pitchFamily="34" charset="0"/>
              <a:buChar char="•"/>
            </a:pPr>
            <a:r>
              <a:rPr lang="en-US" sz="2800" dirty="0">
                <a:effectLst/>
                <a:latin typeface="Baskerville Old Face" panose="02020602080505020303" pitchFamily="18" charset="0"/>
                <a:ea typeface="Calibri" panose="020F0502020204030204" pitchFamily="34" charset="0"/>
                <a:cs typeface="Times New Roman" panose="02020603050405020304" pitchFamily="18" charset="0"/>
              </a:rPr>
              <a:t>The hiring supervisor is responsible for tracking and verifying all worked hours by students and complete a student employment timesheet.  </a:t>
            </a:r>
          </a:p>
          <a:p>
            <a:pPr marL="285750" indent="-285750">
              <a:buFont typeface="Arial" panose="020B0604020202020204" pitchFamily="34" charset="0"/>
              <a:buChar char="•"/>
            </a:pPr>
            <a:r>
              <a:rPr lang="en-US" sz="2800" dirty="0">
                <a:effectLst/>
                <a:latin typeface="Baskerville Old Face" panose="02020602080505020303" pitchFamily="18" charset="0"/>
                <a:ea typeface="Calibri" panose="020F0502020204030204" pitchFamily="34" charset="0"/>
                <a:cs typeface="Times New Roman" panose="02020603050405020304" pitchFamily="18" charset="0"/>
              </a:rPr>
              <a:t>It is the responsibility of the supervisor and student employee to make sure the timesheet is accurately completed and signed. </a:t>
            </a:r>
          </a:p>
          <a:p>
            <a:pPr marL="285750" indent="-285750">
              <a:buFont typeface="Arial" panose="020B0604020202020204" pitchFamily="34" charset="0"/>
              <a:buChar char="•"/>
            </a:pPr>
            <a:r>
              <a:rPr lang="en-US" sz="2800" dirty="0">
                <a:effectLst/>
                <a:latin typeface="Baskerville Old Face" panose="02020602080505020303" pitchFamily="18" charset="0"/>
                <a:ea typeface="Calibri" panose="020F0502020204030204" pitchFamily="34" charset="0"/>
                <a:cs typeface="Times New Roman" panose="02020603050405020304" pitchFamily="18" charset="0"/>
              </a:rPr>
              <a:t>Completed timesheets</a:t>
            </a:r>
            <a:r>
              <a:rPr lang="en-US" sz="2800" dirty="0"/>
              <a:t> must be submitted to payroll by the 1</a:t>
            </a:r>
            <a:r>
              <a:rPr lang="en-US" sz="2800" baseline="30000" dirty="0"/>
              <a:t>st</a:t>
            </a:r>
            <a:r>
              <a:rPr lang="en-US" sz="2800" dirty="0"/>
              <a:t> of each month through the timesheet portal by supervisors.</a:t>
            </a:r>
          </a:p>
          <a:p>
            <a:pPr marL="285750" indent="-285750">
              <a:buFont typeface="Arial" panose="020B0604020202020204" pitchFamily="34" charset="0"/>
              <a:buChar char="•"/>
            </a:pPr>
            <a:endParaRPr lang="en-US" sz="28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800" dirty="0">
                <a:effectLst/>
                <a:latin typeface="Baskerville Old Face" panose="02020602080505020303" pitchFamily="18" charset="0"/>
                <a:ea typeface="Calibri" panose="020F0502020204030204" pitchFamily="34" charset="0"/>
                <a:cs typeface="Times New Roman" panose="02020603050405020304" pitchFamily="18" charset="0"/>
              </a:rPr>
              <a:t>Timesheets must be submitted by the supervisor, </a:t>
            </a:r>
            <a:r>
              <a:rPr lang="en-US" sz="2800" b="1" dirty="0">
                <a:effectLst/>
                <a:latin typeface="Baskerville Old Face" panose="02020602080505020303" pitchFamily="18" charset="0"/>
                <a:ea typeface="Calibri" panose="020F0502020204030204" pitchFamily="34" charset="0"/>
                <a:cs typeface="Times New Roman" panose="02020603050405020304" pitchFamily="18" charset="0"/>
              </a:rPr>
              <a:t>under no circumstances may a student submit their own timesheet.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0826E76-9055-4316-9294-3C8D2DBD28E4}"/>
              </a:ext>
            </a:extLst>
          </p:cNvPr>
          <p:cNvSpPr>
            <a:spLocks noGrp="1"/>
          </p:cNvSpPr>
          <p:nvPr>
            <p:ph sz="half" idx="2"/>
          </p:nvPr>
        </p:nvSpPr>
        <p:spPr/>
        <p:txBody>
          <a:bodyPr>
            <a:normAutofit fontScale="70000" lnSpcReduction="20000"/>
          </a:bodyPr>
          <a:lstStyle/>
          <a:p>
            <a:endParaRPr lang="en-US"/>
          </a:p>
        </p:txBody>
      </p:sp>
      <p:pic>
        <p:nvPicPr>
          <p:cNvPr id="5" name="Content Placeholder 4">
            <a:extLst>
              <a:ext uri="{FF2B5EF4-FFF2-40B4-BE49-F238E27FC236}">
                <a16:creationId xmlns:a16="http://schemas.microsoft.com/office/drawing/2014/main" id="{62D845A5-F58C-4ECB-9470-FE4F130F139E}"/>
              </a:ext>
            </a:extLst>
          </p:cNvPr>
          <p:cNvPicPr>
            <a:picLocks noChangeAspect="1"/>
          </p:cNvPicPr>
          <p:nvPr/>
        </p:nvPicPr>
        <p:blipFill>
          <a:blip r:embed="rId2"/>
          <a:srcRect/>
          <a:stretch/>
        </p:blipFill>
        <p:spPr>
          <a:xfrm>
            <a:off x="5423" y="0"/>
            <a:ext cx="12192000" cy="6858000"/>
          </a:xfrm>
          <a:prstGeom prst="rect">
            <a:avLst/>
          </a:prstGeom>
        </p:spPr>
      </p:pic>
      <p:sp>
        <p:nvSpPr>
          <p:cNvPr id="7" name="TextBox 6">
            <a:extLst>
              <a:ext uri="{FF2B5EF4-FFF2-40B4-BE49-F238E27FC236}">
                <a16:creationId xmlns:a16="http://schemas.microsoft.com/office/drawing/2014/main" id="{5BB873F6-EB19-4933-B13C-F50DBBDCAEE7}"/>
              </a:ext>
            </a:extLst>
          </p:cNvPr>
          <p:cNvSpPr txBox="1"/>
          <p:nvPr/>
        </p:nvSpPr>
        <p:spPr>
          <a:xfrm>
            <a:off x="344245" y="365125"/>
            <a:ext cx="5335793" cy="5509200"/>
          </a:xfrm>
          <a:prstGeom prst="rect">
            <a:avLst/>
          </a:prstGeom>
          <a:noFill/>
        </p:spPr>
        <p:txBody>
          <a:bodyPr wrap="square" rtlCol="0">
            <a:spAutoFit/>
          </a:bodyPr>
          <a:lstStyle/>
          <a:p>
            <a:pPr algn="ctr"/>
            <a:r>
              <a:rPr lang="en-US" sz="5400" dirty="0"/>
              <a:t>Timesheets</a:t>
            </a:r>
          </a:p>
          <a:p>
            <a:endParaRPr lang="en-US" dirty="0"/>
          </a:p>
          <a:p>
            <a:pPr marL="285750" indent="-285750">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The hiring supervisor is responsible for tracking and verifying all worked hours by students and complete a student employment timesheet.  </a:t>
            </a:r>
          </a:p>
          <a:p>
            <a:endParaRPr lang="en-US" sz="16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It is the responsibility of the supervisor and student employee to make sure the timesheet is accurately completed and signed. </a:t>
            </a:r>
          </a:p>
          <a:p>
            <a:pPr marL="285750" indent="-285750">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Student must submit completed timesheet to supervisor by the last working day of the month.</a:t>
            </a:r>
          </a:p>
          <a:p>
            <a:endParaRPr lang="en-US" sz="16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Supervisors </a:t>
            </a:r>
            <a:r>
              <a:rPr lang="en-US" sz="1600" dirty="0"/>
              <a:t>must submit verified timesheets to payroll by the 1</a:t>
            </a:r>
            <a:r>
              <a:rPr lang="en-US" sz="1600" baseline="30000" dirty="0"/>
              <a:t>st</a:t>
            </a:r>
            <a:r>
              <a:rPr lang="en-US" sz="1600" dirty="0"/>
              <a:t> of the following month.  </a:t>
            </a:r>
          </a:p>
          <a:p>
            <a:pPr marL="285750" indent="-285750">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Timesheets must be submitted by the supervisor; </a:t>
            </a:r>
            <a:r>
              <a:rPr lang="en-US" sz="1600" b="1" dirty="0">
                <a:effectLst/>
                <a:ea typeface="Calibri" panose="020F0502020204030204" pitchFamily="34" charset="0"/>
                <a:cs typeface="Times New Roman" panose="02020603050405020304" pitchFamily="18" charset="0"/>
              </a:rPr>
              <a:t>under no circumstances may a student submit their own timesheet.</a:t>
            </a:r>
            <a:endParaRPr lang="en-US" sz="1600" dirty="0">
              <a:effectLst/>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9E913DE2-CDBF-48DE-9502-68EE0798F35F}"/>
              </a:ext>
            </a:extLst>
          </p:cNvPr>
          <p:cNvSpPr txBox="1"/>
          <p:nvPr/>
        </p:nvSpPr>
        <p:spPr>
          <a:xfrm>
            <a:off x="6410661" y="365125"/>
            <a:ext cx="5019339" cy="3754874"/>
          </a:xfrm>
          <a:prstGeom prst="rect">
            <a:avLst/>
          </a:prstGeom>
          <a:noFill/>
        </p:spPr>
        <p:txBody>
          <a:bodyPr wrap="square" rtlCol="0">
            <a:spAutoFit/>
          </a:bodyPr>
          <a:lstStyle/>
          <a:p>
            <a:pPr algn="ctr"/>
            <a:r>
              <a:rPr lang="en-US" sz="5400" dirty="0"/>
              <a:t>Paychecks</a:t>
            </a:r>
          </a:p>
          <a:p>
            <a:endParaRPr lang="en-US" dirty="0"/>
          </a:p>
          <a:p>
            <a:r>
              <a:rPr lang="en-US" sz="1600" dirty="0">
                <a:solidFill>
                  <a:srgbClr val="000000"/>
                </a:solidFill>
                <a:effectLst/>
                <a:ea typeface="Times New Roman" panose="02020603050405020304" pitchFamily="18" charset="0"/>
                <a:cs typeface="TTE1B9A4A0t00"/>
              </a:rPr>
              <a:t>It is highly recommended that students have their payroll checks directly deposited into a bank account </a:t>
            </a:r>
            <a:endParaRPr lang="en-US" sz="1600" dirty="0">
              <a:solidFill>
                <a:srgbClr val="000000"/>
              </a:solidFill>
              <a:effectLst/>
              <a:ea typeface="Times New Roman" panose="02020603050405020304" pitchFamily="18" charset="0"/>
              <a:cs typeface="Times New Roman" panose="02020603050405020304" pitchFamily="18" charset="0"/>
            </a:endParaRPr>
          </a:p>
          <a:p>
            <a:r>
              <a:rPr lang="en-US" sz="1600" dirty="0"/>
              <a:t>and must submit Direct Deposit and W-4 forms to payroll to set up the process.</a:t>
            </a:r>
          </a:p>
          <a:p>
            <a:endParaRPr lang="en-US" sz="1600" dirty="0"/>
          </a:p>
          <a:p>
            <a:r>
              <a:rPr lang="en-US" sz="1600" dirty="0">
                <a:solidFill>
                  <a:srgbClr val="000000"/>
                </a:solidFill>
                <a:effectLst/>
                <a:ea typeface="Times New Roman" panose="02020603050405020304" pitchFamily="18" charset="0"/>
                <a:cs typeface="Times New Roman" panose="02020603050405020304" pitchFamily="18" charset="0"/>
              </a:rPr>
              <a:t>Students are paid every 15</a:t>
            </a:r>
            <a:r>
              <a:rPr lang="en-US" sz="1600" baseline="30000" dirty="0">
                <a:solidFill>
                  <a:srgbClr val="000000"/>
                </a:solidFill>
                <a:effectLst/>
                <a:ea typeface="Times New Roman" panose="02020603050405020304" pitchFamily="18" charset="0"/>
                <a:cs typeface="Times New Roman" panose="02020603050405020304" pitchFamily="18" charset="0"/>
              </a:rPr>
              <a:t>th</a:t>
            </a:r>
            <a:r>
              <a:rPr lang="en-US" sz="1600" dirty="0">
                <a:solidFill>
                  <a:srgbClr val="000000"/>
                </a:solidFill>
                <a:effectLst/>
                <a:ea typeface="Times New Roman" panose="02020603050405020304" pitchFamily="18" charset="0"/>
                <a:cs typeface="Times New Roman" panose="02020603050405020304" pitchFamily="18" charset="0"/>
              </a:rPr>
              <a:t> of each month.  </a:t>
            </a:r>
          </a:p>
          <a:p>
            <a:endParaRPr lang="en-US" sz="1600" dirty="0">
              <a:solidFill>
                <a:srgbClr val="000000"/>
              </a:solidFill>
              <a:cs typeface="Times New Roman" panose="02020603050405020304" pitchFamily="18" charset="0"/>
            </a:endParaRPr>
          </a:p>
          <a:p>
            <a:r>
              <a:rPr lang="en-US" sz="1600" dirty="0"/>
              <a:t>If student does not have a bank account or does not want paycheck as direct deposit, they should contact the Cashier’s Office at 409.933.8377 to discuss options. </a:t>
            </a:r>
          </a:p>
        </p:txBody>
      </p:sp>
    </p:spTree>
    <p:extLst>
      <p:ext uri="{BB962C8B-B14F-4D97-AF65-F5344CB8AC3E}">
        <p14:creationId xmlns:p14="http://schemas.microsoft.com/office/powerpoint/2010/main" val="1820064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949B8CE9-905A-4536-AA23-B6D7AABB49DD}"/>
              </a:ext>
            </a:extLst>
          </p:cNvPr>
          <p:cNvPicPr>
            <a:picLocks noChangeAspect="1"/>
          </p:cNvPicPr>
          <p:nvPr/>
        </p:nvPicPr>
        <p:blipFill>
          <a:blip r:embed="rId2"/>
          <a:src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0FEF635E-1D2D-4E32-BC88-BCC2FB6E32FC}"/>
              </a:ext>
            </a:extLst>
          </p:cNvPr>
          <p:cNvSpPr txBox="1"/>
          <p:nvPr/>
        </p:nvSpPr>
        <p:spPr>
          <a:xfrm>
            <a:off x="539674" y="946673"/>
            <a:ext cx="11112651" cy="4370748"/>
          </a:xfrm>
          <a:prstGeom prst="rect">
            <a:avLst/>
          </a:prstGeom>
          <a:noFill/>
        </p:spPr>
        <p:txBody>
          <a:bodyPr wrap="square" rtlCol="0">
            <a:spAutoFit/>
          </a:bodyPr>
          <a:lstStyle/>
          <a:p>
            <a:pPr lvl="0"/>
            <a:r>
              <a:rPr lang="en-US" sz="2000" b="1" dirty="0"/>
              <a:t>The First Day</a:t>
            </a:r>
          </a:p>
          <a:p>
            <a:pPr marL="285750" lvl="0" indent="-285750">
              <a:buFont typeface="Arial" panose="020B0604020202020204" pitchFamily="34" charset="0"/>
              <a:buChar char="•"/>
            </a:pPr>
            <a:r>
              <a:rPr lang="en-US" sz="1600" dirty="0"/>
              <a:t>Supervisor and workstudy student employee should review expected job duties and responsibilities along with department policy and procedures.</a:t>
            </a:r>
          </a:p>
          <a:p>
            <a:pPr marL="285750" lvl="0" indent="-285750">
              <a:buFont typeface="Arial" panose="020B0604020202020204" pitchFamily="34" charset="0"/>
              <a:buChar char="•"/>
            </a:pPr>
            <a:r>
              <a:rPr lang="en-US" sz="1600" dirty="0"/>
              <a:t>Student must provide a copy of class schedule to discuss work hours, students are not permitted to work during scheduled class time. </a:t>
            </a:r>
          </a:p>
          <a:p>
            <a:pPr lvl="0"/>
            <a:endParaRPr lang="en-US" dirty="0"/>
          </a:p>
          <a:p>
            <a:pPr lvl="0"/>
            <a:r>
              <a:rPr lang="en-US" sz="2000" b="1" dirty="0"/>
              <a:t>Breaks</a:t>
            </a:r>
          </a:p>
          <a:p>
            <a:pPr marL="285750" marR="0" indent="-285750">
              <a:lnSpc>
                <a:spcPct val="107000"/>
              </a:lnSpc>
              <a:spcBef>
                <a:spcPts val="0"/>
              </a:spcBef>
              <a:spcAft>
                <a:spcPts val="0"/>
              </a:spcAft>
              <a:buFont typeface="Arial" panose="020B0604020202020204" pitchFamily="34" charset="0"/>
              <a:buChar char="•"/>
            </a:pPr>
            <a:r>
              <a:rPr lang="en-US" sz="1600" dirty="0">
                <a:effectLst/>
                <a:ea typeface="Calibri" panose="020F0502020204030204" pitchFamily="34" charset="0"/>
                <a:cs typeface="TTE1B9A4A0t00"/>
              </a:rPr>
              <a:t>For every shift of four (4) hours or more, student workers receive a </a:t>
            </a:r>
            <a:r>
              <a:rPr lang="en-US" sz="1600" b="1" u="sng" dirty="0">
                <a:effectLst/>
                <a:ea typeface="Calibri" panose="020F0502020204030204" pitchFamily="34" charset="0"/>
                <a:cs typeface="TTE1B555E0t00"/>
              </a:rPr>
              <a:t>paid</a:t>
            </a:r>
            <a:r>
              <a:rPr lang="en-US" sz="1600" dirty="0">
                <a:effectLst/>
                <a:ea typeface="Calibri" panose="020F0502020204030204" pitchFamily="34" charset="0"/>
                <a:cs typeface="TTE1B555E0t00"/>
              </a:rPr>
              <a:t> </a:t>
            </a:r>
            <a:r>
              <a:rPr lang="en-US" sz="1600" dirty="0">
                <a:effectLst/>
                <a:ea typeface="Calibri" panose="020F0502020204030204" pitchFamily="34" charset="0"/>
                <a:cs typeface="TTE1B9A4A0t00"/>
              </a:rPr>
              <a:t>15-minute break. </a:t>
            </a:r>
            <a:endParaRPr lang="en-US" sz="16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600" dirty="0">
                <a:effectLst/>
                <a:ea typeface="Calibri" panose="020F0502020204030204" pitchFamily="34" charset="0"/>
                <a:cs typeface="TTE1B9A4A0t00"/>
              </a:rPr>
              <a:t>For every shift of six (6) hours or more, students receive an additional </a:t>
            </a:r>
            <a:r>
              <a:rPr lang="en-US" sz="1600" b="1" u="sng" dirty="0">
                <a:effectLst/>
                <a:ea typeface="Calibri" panose="020F0502020204030204" pitchFamily="34" charset="0"/>
                <a:cs typeface="TTE1B555E0t00"/>
              </a:rPr>
              <a:t>unpaid</a:t>
            </a:r>
            <a:r>
              <a:rPr lang="en-US" sz="1600" dirty="0">
                <a:effectLst/>
                <a:ea typeface="Calibri" panose="020F0502020204030204" pitchFamily="34" charset="0"/>
                <a:cs typeface="TTE1B555E0t00"/>
              </a:rPr>
              <a:t> </a:t>
            </a:r>
            <a:r>
              <a:rPr lang="en-US" sz="1600" dirty="0">
                <a:effectLst/>
                <a:ea typeface="Calibri" panose="020F0502020204030204" pitchFamily="34" charset="0"/>
                <a:cs typeface="TTE1B9A4A0t00"/>
              </a:rPr>
              <a:t>30-minute break. </a:t>
            </a:r>
          </a:p>
          <a:p>
            <a:pPr marL="285750" marR="0" indent="-285750">
              <a:lnSpc>
                <a:spcPct val="107000"/>
              </a:lnSpc>
              <a:spcBef>
                <a:spcPts val="0"/>
              </a:spcBef>
              <a:spcAft>
                <a:spcPts val="0"/>
              </a:spcAft>
              <a:buFont typeface="Arial" panose="020B0604020202020204" pitchFamily="34" charset="0"/>
              <a:buChar char="•"/>
            </a:pPr>
            <a:r>
              <a:rPr lang="en-US" sz="1600" dirty="0">
                <a:effectLst/>
                <a:ea typeface="Calibri" panose="020F0502020204030204" pitchFamily="34" charset="0"/>
                <a:cs typeface="TTE1B9A4A0t00"/>
              </a:rPr>
              <a:t>S</a:t>
            </a:r>
            <a:r>
              <a:rPr lang="en-US" sz="1600" dirty="0">
                <a:effectLst/>
                <a:ea typeface="Calibri" panose="020F0502020204030204" pitchFamily="34" charset="0"/>
                <a:cs typeface="Times New Roman" panose="02020603050405020304" pitchFamily="18" charset="0"/>
              </a:rPr>
              <a:t>tudents working an eight (8) hour or more shift are entitled to two 15-minute </a:t>
            </a:r>
            <a:r>
              <a:rPr lang="en-US" sz="1600" b="1" u="sng" dirty="0">
                <a:effectLst/>
                <a:ea typeface="Calibri" panose="020F0502020204030204" pitchFamily="34" charset="0"/>
                <a:cs typeface="Times New Roman" panose="02020603050405020304" pitchFamily="18" charset="0"/>
              </a:rPr>
              <a:t>paid</a:t>
            </a:r>
            <a:r>
              <a:rPr lang="en-US" sz="1600" u="sng" dirty="0">
                <a:effectLst/>
                <a:ea typeface="Calibri" panose="020F0502020204030204" pitchFamily="34" charset="0"/>
                <a:cs typeface="Times New Roman" panose="02020603050405020304" pitchFamily="18" charset="0"/>
              </a:rPr>
              <a:t> </a:t>
            </a:r>
            <a:r>
              <a:rPr lang="en-US" sz="1600" dirty="0">
                <a:effectLst/>
                <a:ea typeface="Calibri" panose="020F0502020204030204" pitchFamily="34" charset="0"/>
                <a:cs typeface="Times New Roman" panose="02020603050405020304" pitchFamily="18" charset="0"/>
              </a:rPr>
              <a:t>breaks and a one-hour </a:t>
            </a:r>
            <a:r>
              <a:rPr lang="en-US" sz="1600" u="sng" dirty="0">
                <a:effectLst/>
                <a:ea typeface="Calibri" panose="020F0502020204030204" pitchFamily="34" charset="0"/>
                <a:cs typeface="Times New Roman" panose="02020603050405020304" pitchFamily="18" charset="0"/>
              </a:rPr>
              <a:t>unpaid</a:t>
            </a:r>
            <a:r>
              <a:rPr lang="en-US" sz="1600" dirty="0">
                <a:effectLst/>
                <a:ea typeface="Calibri" panose="020F0502020204030204" pitchFamily="34" charset="0"/>
                <a:cs typeface="Times New Roman" panose="02020603050405020304" pitchFamily="18" charset="0"/>
              </a:rPr>
              <a:t> lunch break.</a:t>
            </a:r>
          </a:p>
          <a:p>
            <a:pPr marR="0">
              <a:lnSpc>
                <a:spcPct val="107000"/>
              </a:lnSpc>
              <a:spcBef>
                <a:spcPts val="0"/>
              </a:spcBef>
              <a:spcAft>
                <a:spcPts val="0"/>
              </a:spcAft>
            </a:pPr>
            <a:endParaRPr lang="en-US" dirty="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2000" b="1" dirty="0">
                <a:effectLst/>
                <a:ea typeface="Calibri" panose="020F0502020204030204" pitchFamily="34" charset="0"/>
                <a:cs typeface="Times New Roman" panose="02020603050405020304" pitchFamily="18" charset="0"/>
              </a:rPr>
              <a:t>Attendance</a:t>
            </a:r>
          </a:p>
          <a:p>
            <a:pPr marL="285750" indent="-285750">
              <a:buFont typeface="Arial" panose="020B0604020202020204" pitchFamily="34" charset="0"/>
              <a:buChar char="•"/>
            </a:pPr>
            <a:r>
              <a:rPr lang="en-US" sz="1600" dirty="0"/>
              <a:t>Student is expected to report to work on time and should contact supervisor if they are going to be late.  Absences or early leave should be discussed with supervisor in advance.  </a:t>
            </a:r>
          </a:p>
          <a:p>
            <a:pPr marL="285750" lvl="0" indent="-285750">
              <a:buFont typeface="Arial" panose="020B0604020202020204" pitchFamily="34" charset="0"/>
              <a:buChar char="•"/>
            </a:pPr>
            <a:r>
              <a:rPr lang="en-US" sz="1600" dirty="0"/>
              <a:t>Making up time for excused absences is at the discretion of the supervisors but student shall not exceed the allowed 19 hours per week.</a:t>
            </a:r>
          </a:p>
        </p:txBody>
      </p:sp>
      <p:sp>
        <p:nvSpPr>
          <p:cNvPr id="4" name="TextBox 3">
            <a:extLst>
              <a:ext uri="{FF2B5EF4-FFF2-40B4-BE49-F238E27FC236}">
                <a16:creationId xmlns:a16="http://schemas.microsoft.com/office/drawing/2014/main" id="{6795A7ED-8422-411D-A4AA-F408D5EEDEF7}"/>
              </a:ext>
            </a:extLst>
          </p:cNvPr>
          <p:cNvSpPr txBox="1"/>
          <p:nvPr/>
        </p:nvSpPr>
        <p:spPr>
          <a:xfrm>
            <a:off x="720761" y="268941"/>
            <a:ext cx="11112650" cy="923330"/>
          </a:xfrm>
          <a:prstGeom prst="rect">
            <a:avLst/>
          </a:prstGeom>
          <a:noFill/>
        </p:spPr>
        <p:txBody>
          <a:bodyPr wrap="square" rtlCol="0">
            <a:spAutoFit/>
          </a:bodyPr>
          <a:lstStyle/>
          <a:p>
            <a:pPr algn="ctr"/>
            <a:r>
              <a:rPr lang="en-US" sz="5400" dirty="0">
                <a:effectLst/>
                <a:ea typeface="Calibri" panose="020F0502020204030204" pitchFamily="34" charset="0"/>
                <a:cs typeface="TTE1B555E0t00"/>
              </a:rPr>
              <a:t>Policies and Procedures</a:t>
            </a:r>
            <a:endParaRPr lang="en-US" sz="5400" dirty="0"/>
          </a:p>
        </p:txBody>
      </p:sp>
    </p:spTree>
    <p:extLst>
      <p:ext uri="{BB962C8B-B14F-4D97-AF65-F5344CB8AC3E}">
        <p14:creationId xmlns:p14="http://schemas.microsoft.com/office/powerpoint/2010/main" val="174777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9CF064E2-9192-4DD3-A47B-8E68AB4D7374}"/>
              </a:ext>
            </a:extLst>
          </p:cNvPr>
          <p:cNvPicPr>
            <a:picLocks noChangeAspect="1"/>
          </p:cNvPicPr>
          <p:nvPr/>
        </p:nvPicPr>
        <p:blipFill>
          <a:blip r:embed="rId2"/>
          <a:src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BE5CDF08-D191-4DBB-BDEC-2F9E4CD48BCF}"/>
              </a:ext>
            </a:extLst>
          </p:cNvPr>
          <p:cNvSpPr txBox="1"/>
          <p:nvPr/>
        </p:nvSpPr>
        <p:spPr>
          <a:xfrm>
            <a:off x="852616" y="564341"/>
            <a:ext cx="10181968" cy="861774"/>
          </a:xfrm>
          <a:prstGeom prst="rect">
            <a:avLst/>
          </a:prstGeom>
          <a:noFill/>
        </p:spPr>
        <p:txBody>
          <a:bodyPr wrap="square" rtlCol="0">
            <a:spAutoFit/>
          </a:bodyPr>
          <a:lstStyle/>
          <a:p>
            <a:pPr algn="ctr"/>
            <a:r>
              <a:rPr lang="en-US" sz="5000" dirty="0">
                <a:effectLst/>
                <a:ea typeface="Calibri" panose="020F0502020204030204" pitchFamily="34" charset="0"/>
                <a:cs typeface="TTE1B555E0t00"/>
              </a:rPr>
              <a:t>Policies and Procedures, </a:t>
            </a:r>
            <a:r>
              <a:rPr lang="en-US" sz="4000" dirty="0">
                <a:effectLst/>
                <a:ea typeface="Calibri" panose="020F0502020204030204" pitchFamily="34" charset="0"/>
                <a:cs typeface="TTE1B555E0t00"/>
              </a:rPr>
              <a:t>continued</a:t>
            </a:r>
            <a:endParaRPr lang="en-US" sz="4000" dirty="0"/>
          </a:p>
        </p:txBody>
      </p:sp>
      <p:sp>
        <p:nvSpPr>
          <p:cNvPr id="4" name="TextBox 3">
            <a:extLst>
              <a:ext uri="{FF2B5EF4-FFF2-40B4-BE49-F238E27FC236}">
                <a16:creationId xmlns:a16="http://schemas.microsoft.com/office/drawing/2014/main" id="{A6206B56-3299-42B6-9859-07B2278433E0}"/>
              </a:ext>
            </a:extLst>
          </p:cNvPr>
          <p:cNvSpPr txBox="1"/>
          <p:nvPr/>
        </p:nvSpPr>
        <p:spPr>
          <a:xfrm>
            <a:off x="636494" y="1378047"/>
            <a:ext cx="10919012" cy="4505464"/>
          </a:xfrm>
          <a:prstGeom prst="rect">
            <a:avLst/>
          </a:prstGeom>
          <a:noFill/>
        </p:spPr>
        <p:txBody>
          <a:bodyPr wrap="square" rtlCol="0">
            <a:spAutoFit/>
          </a:bodyPr>
          <a:lstStyle/>
          <a:p>
            <a:pPr marL="0" marR="0">
              <a:spcBef>
                <a:spcPts val="0"/>
              </a:spcBef>
              <a:spcAft>
                <a:spcPts val="0"/>
              </a:spcAft>
              <a:tabLst>
                <a:tab pos="2743200" algn="ctr"/>
                <a:tab pos="5486400" algn="r"/>
                <a:tab pos="457200" algn="l"/>
                <a:tab pos="2743200" algn="ctr"/>
                <a:tab pos="5486400" algn="r"/>
              </a:tabLst>
            </a:pPr>
            <a:r>
              <a:rPr lang="en-US" sz="2000" b="1" dirty="0">
                <a:solidFill>
                  <a:srgbClr val="000000"/>
                </a:solidFill>
                <a:effectLst/>
                <a:ea typeface="Times New Roman" panose="02020603050405020304" pitchFamily="18" charset="0"/>
                <a:cs typeface="Times New Roman" panose="02020603050405020304" pitchFamily="18" charset="0"/>
              </a:rPr>
              <a:t>Confidentiality</a:t>
            </a:r>
            <a:endParaRPr lang="en-US" sz="2000" dirty="0">
              <a:solidFill>
                <a:srgbClr val="000000"/>
              </a:solidFill>
              <a:effectLst/>
              <a:ea typeface="Times New Roman" panose="02020603050405020304" pitchFamily="18" charset="0"/>
              <a:cs typeface="Times New Roman" panose="02020603050405020304" pitchFamily="18" charset="0"/>
            </a:endParaRPr>
          </a:p>
          <a:p>
            <a:pPr marL="0" marR="0" algn="just">
              <a:spcBef>
                <a:spcPts val="0"/>
              </a:spcBef>
              <a:spcAft>
                <a:spcPts val="0"/>
              </a:spcAft>
              <a:tabLst>
                <a:tab pos="2743200" algn="ctr"/>
                <a:tab pos="5486400" algn="r"/>
                <a:tab pos="457200" algn="l"/>
                <a:tab pos="2743200" algn="ctr"/>
                <a:tab pos="5486400" algn="r"/>
              </a:tabLst>
            </a:pPr>
            <a:r>
              <a:rPr lang="en-US" sz="1600" dirty="0">
                <a:solidFill>
                  <a:srgbClr val="000000"/>
                </a:solidFill>
                <a:effectLst/>
                <a:ea typeface="Times New Roman" panose="02020603050405020304" pitchFamily="18" charset="0"/>
                <a:cs typeface="Times New Roman" panose="02020603050405020304" pitchFamily="18" charset="0"/>
              </a:rPr>
              <a:t>Student employees should acknowledge that any information obtained in the process of fulfilling their responsibilities (such as student names, ID numbers, telephone numbers, or other such information) must be kept confidential.  Confidential material should not be placed in plain view of office visitors nor shared with other individuals.</a:t>
            </a:r>
          </a:p>
          <a:p>
            <a:pPr marL="0" marR="0" algn="just">
              <a:spcBef>
                <a:spcPts val="0"/>
              </a:spcBef>
              <a:spcAft>
                <a:spcPts val="0"/>
              </a:spcAft>
              <a:tabLst>
                <a:tab pos="2743200" algn="ctr"/>
                <a:tab pos="5486400" algn="r"/>
                <a:tab pos="457200" algn="l"/>
                <a:tab pos="2743200" algn="ctr"/>
                <a:tab pos="5486400" algn="r"/>
              </a:tabLst>
            </a:pPr>
            <a:endParaRPr lang="en-US" dirty="0">
              <a:solidFill>
                <a:srgbClr val="000000"/>
              </a:solidFill>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2000" b="1" dirty="0">
                <a:effectLst/>
                <a:ea typeface="Calibri" panose="020F0502020204030204" pitchFamily="34" charset="0"/>
                <a:cs typeface="TTE1B555E0t00"/>
              </a:rPr>
              <a:t>Dress Code</a:t>
            </a:r>
            <a:endParaRPr lang="en-US" sz="20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600" dirty="0">
                <a:effectLst/>
                <a:ea typeface="Calibri" panose="020F0502020204030204" pitchFamily="34" charset="0"/>
                <a:cs typeface="TTE1B9A4A0t00"/>
              </a:rPr>
              <a:t>The dress code and work environment in most on-campus offices is “casual”.  In general, it is expected that student’s appearance will be neat while at work and that their clothing is suitable for an office setting. </a:t>
            </a:r>
            <a:endParaRPr lang="en-US" sz="16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ea typeface="Calibri" panose="020F0502020204030204" pitchFamily="34" charset="0"/>
                <a:cs typeface="TTE1B9A4A0t00"/>
              </a:rPr>
              <a:t> 		</a:t>
            </a:r>
            <a:r>
              <a:rPr lang="en-US" sz="1400" dirty="0">
                <a:effectLst/>
                <a:ea typeface="Calibri" panose="020F0502020204030204" pitchFamily="34" charset="0"/>
                <a:cs typeface="TTE1B9A4A0t00"/>
              </a:rPr>
              <a:t>The following is a list of clothing that is </a:t>
            </a:r>
            <a:r>
              <a:rPr lang="en-US" sz="1400" b="1" u="sng" dirty="0">
                <a:effectLst/>
                <a:ea typeface="Calibri" panose="020F0502020204030204" pitchFamily="34" charset="0"/>
                <a:cs typeface="TTE1B555E0t00"/>
              </a:rPr>
              <a:t>not acceptable</a:t>
            </a:r>
            <a:r>
              <a:rPr lang="en-US" sz="1400" dirty="0">
                <a:effectLst/>
                <a:ea typeface="Calibri" panose="020F0502020204030204" pitchFamily="34" charset="0"/>
                <a:cs typeface="TTE1B555E0t00"/>
              </a:rPr>
              <a:t> </a:t>
            </a:r>
            <a:r>
              <a:rPr lang="en-US" sz="1400" dirty="0">
                <a:effectLst/>
                <a:ea typeface="Calibri" panose="020F0502020204030204" pitchFamily="34" charset="0"/>
                <a:cs typeface="TTE1B9A4A0t00"/>
              </a:rPr>
              <a:t>in an office setting:</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Jeans or shirts with rips or holes</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Mini shorts and skirts </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Halter tops, muscle shirts and other shirts that show bare midriffs or cleavage</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Clothing featuring alcohol or profanity</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Flip flops sandals </a:t>
            </a:r>
            <a:endParaRPr lang="en-US" sz="1400" dirty="0">
              <a:effectLst/>
              <a:ea typeface="Calibri" panose="020F0502020204030204" pitchFamily="34" charset="0"/>
              <a:cs typeface="Times New Roman" panose="02020603050405020304" pitchFamily="18" charset="0"/>
            </a:endParaRPr>
          </a:p>
          <a:p>
            <a:pPr marL="2171700" lvl="4" indent="-342900">
              <a:lnSpc>
                <a:spcPct val="107000"/>
              </a:lnSpc>
              <a:buFont typeface="Symbol" panose="05050102010706020507" pitchFamily="18" charset="2"/>
              <a:buChar char=""/>
            </a:pPr>
            <a:r>
              <a:rPr lang="en-US" sz="1400" dirty="0">
                <a:effectLst/>
                <a:ea typeface="Calibri" panose="020F0502020204030204" pitchFamily="34" charset="0"/>
                <a:cs typeface="TTE1B9A4A0t00"/>
              </a:rPr>
              <a:t>Pajama-type clothing</a:t>
            </a:r>
            <a:endParaRPr lang="en-US" sz="1400" dirty="0">
              <a:effectLst/>
              <a:ea typeface="Calibri" panose="020F0502020204030204" pitchFamily="34" charset="0"/>
              <a:cs typeface="Times New Roman" panose="02020603050405020304" pitchFamily="18" charset="0"/>
            </a:endParaRPr>
          </a:p>
          <a:p>
            <a:pPr marL="0" marR="0" algn="just">
              <a:spcBef>
                <a:spcPts val="0"/>
              </a:spcBef>
              <a:spcAft>
                <a:spcPts val="0"/>
              </a:spcAft>
              <a:tabLst>
                <a:tab pos="2743200" algn="ctr"/>
                <a:tab pos="5486400" algn="r"/>
                <a:tab pos="457200" algn="l"/>
                <a:tab pos="2743200" algn="ctr"/>
                <a:tab pos="5486400" algn="r"/>
              </a:tabLst>
            </a:pPr>
            <a:endParaRPr lang="en-US"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863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FCE7A25-8992-5F4A-A4DA-1687FED54CD7}"/>
              </a:ext>
            </a:extLst>
          </p:cNvPr>
          <p:cNvPicPr>
            <a:picLocks noGrp="1" noChangeAspect="1"/>
          </p:cNvPicPr>
          <p:nvPr>
            <p:ph idx="1"/>
          </p:nvPr>
        </p:nvPicPr>
        <p:blipFill>
          <a:blip r:embed="rId3"/>
          <a:srcRect/>
          <a:stretch/>
        </p:blipFill>
        <p:spPr>
          <a:xfrm>
            <a:off x="5423" y="0"/>
            <a:ext cx="12192000" cy="6858000"/>
          </a:xfrm>
        </p:spPr>
      </p:pic>
      <p:sp>
        <p:nvSpPr>
          <p:cNvPr id="2" name="Title 1">
            <a:extLst>
              <a:ext uri="{FF2B5EF4-FFF2-40B4-BE49-F238E27FC236}">
                <a16:creationId xmlns:a16="http://schemas.microsoft.com/office/drawing/2014/main" id="{D8C61241-F77F-6F48-BCC8-3E8BC76BDD0A}"/>
              </a:ext>
            </a:extLst>
          </p:cNvPr>
          <p:cNvSpPr>
            <a:spLocks noGrp="1"/>
          </p:cNvSpPr>
          <p:nvPr>
            <p:ph type="title"/>
          </p:nvPr>
        </p:nvSpPr>
        <p:spPr>
          <a:xfrm>
            <a:off x="844009" y="1723677"/>
            <a:ext cx="10503981" cy="2915321"/>
          </a:xfrm>
        </p:spPr>
        <p:txBody>
          <a:bodyPr>
            <a:noAutofit/>
          </a:bodyPr>
          <a:lstStyle/>
          <a:p>
            <a:pPr marL="0" marR="0" algn="ctr">
              <a:lnSpc>
                <a:spcPct val="107000"/>
              </a:lnSpc>
              <a:spcBef>
                <a:spcPts val="0"/>
              </a:spcBef>
              <a:spcAft>
                <a:spcPts val="0"/>
              </a:spcAft>
            </a:pPr>
            <a:r>
              <a:rPr lang="en-US" sz="1800" dirty="0">
                <a:effectLst/>
                <a:latin typeface="+mn-lt"/>
                <a:ea typeface="Calibri" panose="020F0502020204030204" pitchFamily="34" charset="0"/>
                <a:cs typeface="TTE1B9A4A0t00"/>
              </a:rPr>
              <a:t>Continuous feedback is important to have a successful Federal Workstudy Employment Program. It provides supervisors and students with opportunities to improve their work experiences and influence their work environments. </a:t>
            </a:r>
            <a:br>
              <a:rPr lang="en-US" sz="1800" dirty="0">
                <a:effectLst/>
                <a:latin typeface="+mn-lt"/>
                <a:ea typeface="Calibri" panose="020F0502020204030204" pitchFamily="34" charset="0"/>
                <a:cs typeface="TTE1B9A4A0t00"/>
              </a:rPr>
            </a:br>
            <a:r>
              <a:rPr lang="en-US" sz="1800" b="1" dirty="0">
                <a:effectLst/>
                <a:latin typeface="+mn-lt"/>
                <a:ea typeface="Calibri" panose="020F0502020204030204" pitchFamily="34" charset="0"/>
                <a:cs typeface="Times New Roman" panose="02020603050405020304" pitchFamily="18" charset="0"/>
              </a:rPr>
              <a:t>To share any concerns or complaints, please contact </a:t>
            </a:r>
            <a:br>
              <a:rPr lang="en-US" sz="1800" dirty="0">
                <a:effectLst/>
                <a:latin typeface="+mn-lt"/>
                <a:ea typeface="Calibri" panose="020F0502020204030204" pitchFamily="34" charset="0"/>
                <a:cs typeface="Times New Roman" panose="02020603050405020304" pitchFamily="18" charset="0"/>
              </a:rPr>
            </a:br>
            <a:r>
              <a:rPr lang="en-US" sz="1800" dirty="0">
                <a:effectLst/>
                <a:latin typeface="+mn-lt"/>
                <a:ea typeface="Calibri" panose="020F0502020204030204" pitchFamily="34" charset="0"/>
                <a:cs typeface="Times New Roman" panose="02020603050405020304" pitchFamily="18" charset="0"/>
              </a:rPr>
              <a:t>Ms. Electra James, Workstudy Coordinator</a:t>
            </a:r>
            <a:br>
              <a:rPr lang="en-US" sz="1800" dirty="0">
                <a:effectLst/>
                <a:latin typeface="+mn-lt"/>
                <a:ea typeface="Calibri" panose="020F0502020204030204" pitchFamily="34" charset="0"/>
                <a:cs typeface="Times New Roman" panose="02020603050405020304" pitchFamily="18" charset="0"/>
              </a:rPr>
            </a:br>
            <a:r>
              <a:rPr lang="en-US" sz="1800" dirty="0">
                <a:effectLst/>
                <a:latin typeface="+mn-lt"/>
                <a:ea typeface="Calibri" panose="020F0502020204030204" pitchFamily="34" charset="0"/>
                <a:cs typeface="Times New Roman" panose="02020603050405020304" pitchFamily="18" charset="0"/>
              </a:rPr>
              <a:t>Student </a:t>
            </a:r>
            <a:r>
              <a:rPr lang="en-US" sz="1800">
                <a:effectLst/>
                <a:latin typeface="+mn-lt"/>
                <a:ea typeface="Calibri" panose="020F0502020204030204" pitchFamily="34" charset="0"/>
                <a:cs typeface="Times New Roman" panose="02020603050405020304" pitchFamily="18" charset="0"/>
              </a:rPr>
              <a:t>Financial Services</a:t>
            </a:r>
            <a:br>
              <a:rPr lang="en-US" sz="1800" dirty="0">
                <a:effectLst/>
                <a:latin typeface="+mn-lt"/>
                <a:ea typeface="Calibri" panose="020F0502020204030204" pitchFamily="34" charset="0"/>
                <a:cs typeface="Times New Roman" panose="02020603050405020304" pitchFamily="18" charset="0"/>
              </a:rPr>
            </a:br>
            <a:r>
              <a:rPr lang="en-US" sz="1800" dirty="0">
                <a:effectLst/>
                <a:latin typeface="+mn-lt"/>
                <a:ea typeface="Calibri" panose="020F0502020204030204" pitchFamily="34" charset="0"/>
                <a:cs typeface="Times New Roman" panose="02020603050405020304" pitchFamily="18" charset="0"/>
              </a:rPr>
              <a:t>Doyle Administration Building, Suite 112</a:t>
            </a:r>
            <a:br>
              <a:rPr lang="en-US" sz="1800" dirty="0">
                <a:effectLst/>
                <a:latin typeface="+mn-lt"/>
                <a:ea typeface="Calibri" panose="020F0502020204030204" pitchFamily="34" charset="0"/>
                <a:cs typeface="Times New Roman" panose="02020603050405020304" pitchFamily="18" charset="0"/>
              </a:rPr>
            </a:br>
            <a:r>
              <a:rPr lang="en-US" sz="1800" dirty="0">
                <a:effectLst/>
                <a:latin typeface="+mn-lt"/>
                <a:ea typeface="Calibri" panose="020F0502020204030204" pitchFamily="34" charset="0"/>
                <a:cs typeface="Times New Roman" panose="02020603050405020304" pitchFamily="18" charset="0"/>
              </a:rPr>
              <a:t>Office: 409.933.8399</a:t>
            </a:r>
            <a:br>
              <a:rPr lang="en-US" sz="1800" dirty="0">
                <a:effectLst/>
                <a:latin typeface="+mn-lt"/>
                <a:ea typeface="Calibri" panose="020F0502020204030204" pitchFamily="34" charset="0"/>
                <a:cs typeface="Times New Roman" panose="02020603050405020304" pitchFamily="18" charset="0"/>
              </a:rPr>
            </a:br>
            <a:r>
              <a:rPr lang="en-US" sz="1800" dirty="0">
                <a:effectLst/>
                <a:latin typeface="+mn-lt"/>
                <a:ea typeface="Calibri" panose="020F0502020204030204" pitchFamily="34" charset="0"/>
                <a:cs typeface="Times New Roman" panose="02020603050405020304" pitchFamily="18" charset="0"/>
              </a:rPr>
              <a:t>Email: </a:t>
            </a:r>
            <a:r>
              <a:rPr lang="en-US" sz="1800" dirty="0">
                <a:effectLst/>
                <a:latin typeface="+mn-l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Ejames@com.edu</a:t>
            </a:r>
            <a:r>
              <a:rPr lang="en-US" sz="1800" dirty="0">
                <a:effectLst/>
                <a:latin typeface="+mn-lt"/>
                <a:ea typeface="Calibri" panose="020F0502020204030204" pitchFamily="34" charset="0"/>
                <a:cs typeface="Times New Roman" panose="02020603050405020304" pitchFamily="18" charset="0"/>
              </a:rPr>
              <a:t> or </a:t>
            </a:r>
            <a:r>
              <a:rPr lang="en-US" sz="1800" dirty="0">
                <a:effectLst/>
                <a:latin typeface="+mn-lt"/>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finaid@com.edu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21ECFB73-F50A-4F8F-8640-1A605BBF5AC4}"/>
              </a:ext>
            </a:extLst>
          </p:cNvPr>
          <p:cNvSpPr txBox="1"/>
          <p:nvPr/>
        </p:nvSpPr>
        <p:spPr>
          <a:xfrm>
            <a:off x="204395" y="4855125"/>
            <a:ext cx="11908716" cy="523220"/>
          </a:xfrm>
          <a:prstGeom prst="rect">
            <a:avLst/>
          </a:prstGeom>
          <a:noFill/>
        </p:spPr>
        <p:txBody>
          <a:bodyPr wrap="square" rtlCol="0">
            <a:spAutoFit/>
          </a:bodyPr>
          <a:lstStyle/>
          <a:p>
            <a:r>
              <a:rPr lang="en-US" sz="1400" dirty="0">
                <a:effectLst/>
                <a:latin typeface="Baskerville Old Face" panose="02020602080505020303" pitchFamily="18" charset="0"/>
                <a:ea typeface="Calibri" panose="020F0502020204030204" pitchFamily="34" charset="0"/>
                <a:cs typeface="TTE1B9A4A0t00"/>
              </a:rPr>
              <a:t>College of the Mainland prohibits discrimination based on race, color, national origin, religion, gender and marital status in all terms and conditions of employment as well as discrimination against a qualified individual with a disability. </a:t>
            </a:r>
            <a:endParaRPr lang="en-US" sz="1400" dirty="0"/>
          </a:p>
        </p:txBody>
      </p:sp>
      <p:sp>
        <p:nvSpPr>
          <p:cNvPr id="7" name="TextBox 6">
            <a:extLst>
              <a:ext uri="{FF2B5EF4-FFF2-40B4-BE49-F238E27FC236}">
                <a16:creationId xmlns:a16="http://schemas.microsoft.com/office/drawing/2014/main" id="{CA6314A6-299B-4C44-912F-B8898A3A8443}"/>
              </a:ext>
            </a:extLst>
          </p:cNvPr>
          <p:cNvSpPr txBox="1"/>
          <p:nvPr/>
        </p:nvSpPr>
        <p:spPr>
          <a:xfrm>
            <a:off x="2000922" y="548640"/>
            <a:ext cx="8907332" cy="769441"/>
          </a:xfrm>
          <a:prstGeom prst="rect">
            <a:avLst/>
          </a:prstGeom>
          <a:noFill/>
        </p:spPr>
        <p:txBody>
          <a:bodyPr wrap="square" rtlCol="0">
            <a:spAutoFit/>
          </a:bodyPr>
          <a:lstStyle/>
          <a:p>
            <a:pPr algn="ctr"/>
            <a:r>
              <a:rPr lang="en-US" sz="4400" b="1" dirty="0"/>
              <a:t>Contact Us</a:t>
            </a:r>
          </a:p>
        </p:txBody>
      </p:sp>
    </p:spTree>
    <p:extLst>
      <p:ext uri="{BB962C8B-B14F-4D97-AF65-F5344CB8AC3E}">
        <p14:creationId xmlns:p14="http://schemas.microsoft.com/office/powerpoint/2010/main" val="2731861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2143</TotalTime>
  <Words>1031</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Baskerville Old Face</vt:lpstr>
      <vt:lpstr>Calibri</vt:lpstr>
      <vt:lpstr>Calibri Light</vt:lpstr>
      <vt:lpstr>Garamond</vt:lpstr>
      <vt:lpstr>PT Sans</vt:lpstr>
      <vt:lpstr>Symbol</vt:lpstr>
      <vt:lpstr>Office Theme</vt:lpstr>
      <vt:lpstr>PowerPoint Presentation</vt:lpstr>
      <vt:lpstr>Student Workstudy  Orientation</vt:lpstr>
      <vt:lpstr>Participation in the Workstudy Program</vt:lpstr>
      <vt:lpstr>Types of Student Employment Programs</vt:lpstr>
      <vt:lpstr>PowerPoint Presentation</vt:lpstr>
      <vt:lpstr>PowerPoint Presentation</vt:lpstr>
      <vt:lpstr>PowerPoint Presentation</vt:lpstr>
      <vt:lpstr>Continuous feedback is important to have a successful Federal Workstudy Employment Program. It provides supervisors and students with opportunities to improve their work experiences and influence their work environments.  To share any concerns or complaints, please contact  Ms. Electra James, Workstudy Coordinator Student Financial Services Doyle Administration Building, Suite 112 Office: 409.933.8399 Email: Ejames@com.edu or finaid@com.edu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Castro, Gina</dc:creator>
  <cp:lastModifiedBy>Guzman, Sandra</cp:lastModifiedBy>
  <cp:revision>390</cp:revision>
  <cp:lastPrinted>2019-11-21T14:26:44Z</cp:lastPrinted>
  <dcterms:created xsi:type="dcterms:W3CDTF">2019-05-21T14:41:05Z</dcterms:created>
  <dcterms:modified xsi:type="dcterms:W3CDTF">2021-11-08T18:25:01Z</dcterms:modified>
</cp:coreProperties>
</file>