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customXml/itemProps1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68" r:id="rId2"/>
  </p:sldMasterIdLst>
  <p:notesMasterIdLst>
    <p:notesMasterId r:id="rId11"/>
  </p:notesMasterIdLst>
  <p:sldIdLst>
    <p:sldId id="256" r:id="rId3"/>
    <p:sldId id="257" r:id="rId4"/>
    <p:sldId id="265" r:id="rId5"/>
    <p:sldId id="258" r:id="rId6"/>
    <p:sldId id="259" r:id="rId7"/>
    <p:sldId id="263" r:id="rId8"/>
    <p:sldId id="260" r:id="rId9"/>
    <p:sldId id="262" r:id="rId10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47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17" Type="http://schemas.openxmlformats.org/officeDocument/2006/relationships/customXml" Target="../customXml/item3.xml"/><Relationship Id="rId2" Type="http://schemas.openxmlformats.org/officeDocument/2006/relationships/slideMaster" Target="slideMasters/slideMaster1.xml"/><Relationship Id="rId16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12329" cy="463550"/>
          </a:xfrm>
          <a:prstGeom prst="rect">
            <a:avLst/>
          </a:prstGeom>
        </p:spPr>
        <p:txBody>
          <a:bodyPr vert="horz" lIns="91415" tIns="45707" rIns="91415" bIns="4570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175" y="0"/>
            <a:ext cx="3012329" cy="463550"/>
          </a:xfrm>
          <a:prstGeom prst="rect">
            <a:avLst/>
          </a:prstGeom>
        </p:spPr>
        <p:txBody>
          <a:bodyPr vert="horz" lIns="91415" tIns="45707" rIns="91415" bIns="45707" rtlCol="0"/>
          <a:lstStyle>
            <a:lvl1pPr algn="r">
              <a:defRPr sz="1200"/>
            </a:lvl1pPr>
          </a:lstStyle>
          <a:p>
            <a:fld id="{7ECDD7AA-A13A-4A14-8C5D-01BCBBD0F9FD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0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5" tIns="45707" rIns="91415" bIns="4570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639" y="4445003"/>
            <a:ext cx="5558801" cy="3636963"/>
          </a:xfrm>
          <a:prstGeom prst="rect">
            <a:avLst/>
          </a:prstGeom>
        </p:spPr>
        <p:txBody>
          <a:bodyPr vert="horz" lIns="91415" tIns="45707" rIns="91415" bIns="45707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772527"/>
            <a:ext cx="3012329" cy="463550"/>
          </a:xfrm>
          <a:prstGeom prst="rect">
            <a:avLst/>
          </a:prstGeom>
        </p:spPr>
        <p:txBody>
          <a:bodyPr vert="horz" lIns="91415" tIns="45707" rIns="91415" bIns="4570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175" y="8772527"/>
            <a:ext cx="3012329" cy="463550"/>
          </a:xfrm>
          <a:prstGeom prst="rect">
            <a:avLst/>
          </a:prstGeom>
        </p:spPr>
        <p:txBody>
          <a:bodyPr vert="horz" lIns="91415" tIns="45707" rIns="91415" bIns="45707" rtlCol="0" anchor="b"/>
          <a:lstStyle>
            <a:lvl1pPr algn="r">
              <a:defRPr sz="1200"/>
            </a:lvl1pPr>
          </a:lstStyle>
          <a:p>
            <a:fld id="{19128689-60A0-4D9D-A07E-6D8952BB7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721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2" y="2514601"/>
            <a:ext cx="6686549" cy="2262781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2" y="4777384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B8F33-48BA-44B9-A2EC-75545480B38C}" type="datetime1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2" y="4323815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2" y="4529545"/>
            <a:ext cx="584825" cy="365125"/>
          </a:xfrm>
        </p:spPr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014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2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2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DB0D1-8B01-4A38-8746-68326AD0C855}" type="datetime1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2" y="3244144"/>
            <a:ext cx="584825" cy="365125"/>
          </a:xfrm>
        </p:spPr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097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4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60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2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E650F-173B-4391-9947-5198F35AA875}" type="datetime1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2" y="3244144"/>
            <a:ext cx="584825" cy="365125"/>
          </a:xfrm>
        </p:spPr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94584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3"/>
            <a:ext cx="6686550" cy="2724845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7F849-56E9-4B24-9D71-CD1112D61845}" type="datetime1">
              <a:rPr lang="en-US" smtClean="0"/>
              <a:t>9/15/2023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30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2" y="4983092"/>
            <a:ext cx="584825" cy="365125"/>
          </a:xfrm>
        </p:spPr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39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4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F94B9-4524-4D18-A713-A002AE349DB6}" type="datetime1">
              <a:rPr lang="en-US" smtClean="0"/>
              <a:t>9/15/2023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30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2" y="4983092"/>
            <a:ext cx="584825" cy="365125"/>
          </a:xfrm>
        </p:spPr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8712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2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9CA34-35A3-410D-A786-93DCBC5380D6}" type="datetime1">
              <a:rPr lang="en-US" smtClean="0"/>
              <a:t>9/15/2023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30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2" y="4983092"/>
            <a:ext cx="584825" cy="365125"/>
          </a:xfrm>
        </p:spPr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268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8917-0A91-4671-A53D-34C52E633E58}" type="datetime1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4152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11" y="627410"/>
            <a:ext cx="16557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10"/>
            <a:ext cx="485775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8691F-3C4C-45DC-B3D2-7DDF714FD429}" type="datetime1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01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6" y="624110"/>
            <a:ext cx="6683765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2607-C08B-42BC-BA67-3ECB3C1799FD}" type="datetime1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388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2" y="2058750"/>
            <a:ext cx="6686549" cy="14688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2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992F-24DB-491C-ACE5-F4E04AD1F0A4}" type="datetime1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2" y="3244144"/>
            <a:ext cx="584825" cy="365125"/>
          </a:xfrm>
        </p:spPr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925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1F37F-2806-4D29-B612-99FF8FEF7AC7}" type="datetime1">
              <a:rPr lang="en-US" smtClean="0"/>
              <a:t>9/15/2023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2" y="787785"/>
            <a:ext cx="584825" cy="365125"/>
          </a:xfrm>
        </p:spPr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065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1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4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D966-8AEE-40C3-A477-766E2A701890}" type="datetime1">
              <a:rPr lang="en-US" smtClean="0"/>
              <a:t>9/15/2023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2" y="787785"/>
            <a:ext cx="584825" cy="365125"/>
          </a:xfrm>
        </p:spPr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64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110A-074B-4B78-BC8A-D54A22495DC6}" type="datetime1">
              <a:rPr lang="en-US" smtClean="0"/>
              <a:t>9/15/2023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15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364F-F8C5-4C17-BA1A-DE2475384B28}" type="datetime1">
              <a:rPr lang="en-US" smtClean="0"/>
              <a:t>9/15/2023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78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2" y="446088"/>
            <a:ext cx="2628899" cy="976312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093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2" y="1598613"/>
            <a:ext cx="2628899" cy="4262436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4CC58-4104-4E29-A644-05A885523580}" type="datetime1">
              <a:rPr lang="en-US" smtClean="0"/>
              <a:t>9/15/2023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95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1D2C0-502E-468F-974C-19C5E01B91C6}" type="datetime1">
              <a:rPr lang="en-US" smtClean="0"/>
              <a:t>9/15/2023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30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2" y="4983092"/>
            <a:ext cx="584825" cy="365125"/>
          </a:xfrm>
        </p:spPr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20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2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786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6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4D33A-950B-4AA4-954F-D2B4C4737A05}" type="datetime1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2" y="6135813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2" y="787785"/>
            <a:ext cx="58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759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9" r:id="rId1"/>
    <p:sldLayoutId id="2147483970" r:id="rId2"/>
    <p:sldLayoutId id="2147483971" r:id="rId3"/>
    <p:sldLayoutId id="2147483972" r:id="rId4"/>
    <p:sldLayoutId id="2147483973" r:id="rId5"/>
    <p:sldLayoutId id="2147483974" r:id="rId6"/>
    <p:sldLayoutId id="2147483975" r:id="rId7"/>
    <p:sldLayoutId id="2147483976" r:id="rId8"/>
    <p:sldLayoutId id="2147483977" r:id="rId9"/>
    <p:sldLayoutId id="2147483978" r:id="rId10"/>
    <p:sldLayoutId id="2147483979" r:id="rId11"/>
    <p:sldLayoutId id="2147483980" r:id="rId12"/>
    <p:sldLayoutId id="2147483981" r:id="rId13"/>
    <p:sldLayoutId id="2147483982" r:id="rId14"/>
    <p:sldLayoutId id="2147483983" r:id="rId15"/>
    <p:sldLayoutId id="2147483984" r:id="rId16"/>
  </p:sldLayoutIdLst>
  <p:hf sldNum="0" hdr="0" ftr="0"/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1A6F1CA-E218-44A9-0763-A2D81FC967E4}"/>
              </a:ext>
            </a:extLst>
          </p:cNvPr>
          <p:cNvCxnSpPr>
            <a:cxnSpLocks/>
          </p:cNvCxnSpPr>
          <p:nvPr/>
        </p:nvCxnSpPr>
        <p:spPr>
          <a:xfrm>
            <a:off x="5754979" y="881875"/>
            <a:ext cx="0" cy="8804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D19965EF-47B9-124A-62DB-8A6403C9BEC4}"/>
              </a:ext>
            </a:extLst>
          </p:cNvPr>
          <p:cNvCxnSpPr/>
          <p:nvPr/>
        </p:nvCxnSpPr>
        <p:spPr>
          <a:xfrm flipV="1">
            <a:off x="7667280" y="865820"/>
            <a:ext cx="0" cy="1966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1D984A7D-3E99-46ED-8D44-4C74F098FE68}"/>
              </a:ext>
            </a:extLst>
          </p:cNvPr>
          <p:cNvCxnSpPr/>
          <p:nvPr/>
        </p:nvCxnSpPr>
        <p:spPr>
          <a:xfrm flipV="1">
            <a:off x="8172423" y="2055359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 flipV="1">
            <a:off x="5824954" y="2055359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 flipV="1">
            <a:off x="2126843" y="2055359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6B902BB3-9705-433F-A7F2-2FAAF22D943C}"/>
              </a:ext>
            </a:extLst>
          </p:cNvPr>
          <p:cNvCxnSpPr/>
          <p:nvPr/>
        </p:nvCxnSpPr>
        <p:spPr>
          <a:xfrm>
            <a:off x="6429277" y="2516825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31020292-3961-481B-A92B-DBE87FEF3A3B}"/>
              </a:ext>
            </a:extLst>
          </p:cNvPr>
          <p:cNvCxnSpPr/>
          <p:nvPr/>
        </p:nvCxnSpPr>
        <p:spPr>
          <a:xfrm>
            <a:off x="2768394" y="5590767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9B06B058-D1D3-49DC-B639-250AAF478DD6}"/>
              </a:ext>
            </a:extLst>
          </p:cNvPr>
          <p:cNvCxnSpPr/>
          <p:nvPr/>
        </p:nvCxnSpPr>
        <p:spPr>
          <a:xfrm>
            <a:off x="2767335" y="5092743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40C6A7FB-E0BD-44B7-9B51-191C6B2BA211}"/>
              </a:ext>
            </a:extLst>
          </p:cNvPr>
          <p:cNvCxnSpPr/>
          <p:nvPr/>
        </p:nvCxnSpPr>
        <p:spPr>
          <a:xfrm>
            <a:off x="2771630" y="4613041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C11A9D9B-CF61-46C9-8992-7098B47A8AEE}"/>
              </a:ext>
            </a:extLst>
          </p:cNvPr>
          <p:cNvCxnSpPr/>
          <p:nvPr/>
        </p:nvCxnSpPr>
        <p:spPr>
          <a:xfrm>
            <a:off x="2774969" y="4154017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295B65A9-F9BD-4191-BC0E-E0A0B1E8B973}"/>
              </a:ext>
            </a:extLst>
          </p:cNvPr>
          <p:cNvCxnSpPr/>
          <p:nvPr/>
        </p:nvCxnSpPr>
        <p:spPr>
          <a:xfrm>
            <a:off x="2743070" y="2537822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958589" y="2058595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2663C6D-CDBE-4CF3-A660-D0791E3A2617}"/>
              </a:ext>
            </a:extLst>
          </p:cNvPr>
          <p:cNvCxnSpPr/>
          <p:nvPr/>
        </p:nvCxnSpPr>
        <p:spPr>
          <a:xfrm>
            <a:off x="330235" y="2474055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466123" y="2165754"/>
            <a:ext cx="982039" cy="60933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Vice President for Instruction</a:t>
            </a:r>
          </a:p>
        </p:txBody>
      </p:sp>
      <p:cxnSp>
        <p:nvCxnSpPr>
          <p:cNvPr id="171" name="Straight Connector 170"/>
          <p:cNvCxnSpPr/>
          <p:nvPr/>
        </p:nvCxnSpPr>
        <p:spPr>
          <a:xfrm>
            <a:off x="5238832" y="3141702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/>
          <p:nvPr/>
        </p:nvCxnSpPr>
        <p:spPr>
          <a:xfrm>
            <a:off x="5249983" y="3803710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>
            <a:off x="5250377" y="4451736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>
            <a:off x="5241274" y="2486987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>
            <a:off x="5248340" y="5114649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>
            <a:cxnSpLocks/>
          </p:cNvCxnSpPr>
          <p:nvPr/>
        </p:nvCxnSpPr>
        <p:spPr>
          <a:xfrm>
            <a:off x="5229948" y="2495696"/>
            <a:ext cx="33628" cy="32809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/>
          <p:nvPr/>
        </p:nvCxnSpPr>
        <p:spPr>
          <a:xfrm flipV="1">
            <a:off x="4611522" y="2055359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>
            <a:off x="4003134" y="3340720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6" name="Straight Connector 185"/>
          <p:cNvCxnSpPr/>
          <p:nvPr/>
        </p:nvCxnSpPr>
        <p:spPr>
          <a:xfrm>
            <a:off x="4014285" y="3975694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>
          <a:xfrm>
            <a:off x="4003528" y="4793401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>
          <a:xfrm>
            <a:off x="4013767" y="2529350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>
            <a:off x="4002616" y="6034774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/>
          <p:nvPr/>
        </p:nvCxnSpPr>
        <p:spPr>
          <a:xfrm>
            <a:off x="4002895" y="5408819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 flipV="1">
            <a:off x="7007862" y="2057302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613789" y="317185"/>
            <a:ext cx="0" cy="16935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>
            <a:off x="6436372" y="3215029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340868" y="4699935"/>
            <a:ext cx="24053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333785" y="5235963"/>
            <a:ext cx="24053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345080" y="5669219"/>
            <a:ext cx="24053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6440730" y="3846397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3985966" y="95457"/>
            <a:ext cx="1253865" cy="4538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Board of Trustees</a:t>
            </a:r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6721481" y="881875"/>
            <a:ext cx="0" cy="1966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7222983" y="1013453"/>
            <a:ext cx="904330" cy="550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Administrative Officer and Clerk for the BOT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302814" y="917849"/>
            <a:ext cx="904330" cy="6483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Counsel and Chief Compliance Officer</a:t>
            </a:r>
          </a:p>
        </p:txBody>
      </p:sp>
      <p:sp>
        <p:nvSpPr>
          <p:cNvPr id="54" name="Rectangle 53"/>
          <p:cNvSpPr/>
          <p:nvPr/>
        </p:nvSpPr>
        <p:spPr>
          <a:xfrm>
            <a:off x="4084156" y="2173963"/>
            <a:ext cx="1041856" cy="7633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Vice President for Institutional Advancement/ Executive Director of COM Foundation</a:t>
            </a:r>
          </a:p>
        </p:txBody>
      </p:sp>
      <p:cxnSp>
        <p:nvCxnSpPr>
          <p:cNvPr id="55" name="Straight Connector 54"/>
          <p:cNvCxnSpPr/>
          <p:nvPr/>
        </p:nvCxnSpPr>
        <p:spPr>
          <a:xfrm flipV="1">
            <a:off x="3336340" y="2055359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6505071" y="2949513"/>
            <a:ext cx="1028444" cy="550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Lieutenant </a:t>
            </a:r>
          </a:p>
        </p:txBody>
      </p:sp>
      <p:sp>
        <p:nvSpPr>
          <p:cNvPr id="62" name="Rectangle 61"/>
          <p:cNvSpPr/>
          <p:nvPr/>
        </p:nvSpPr>
        <p:spPr>
          <a:xfrm>
            <a:off x="6509242" y="3599310"/>
            <a:ext cx="1024273" cy="550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Sergeant </a:t>
            </a:r>
          </a:p>
        </p:txBody>
      </p:sp>
      <p:sp>
        <p:nvSpPr>
          <p:cNvPr id="64" name="Rectangle 63"/>
          <p:cNvSpPr/>
          <p:nvPr/>
        </p:nvSpPr>
        <p:spPr>
          <a:xfrm>
            <a:off x="1650104" y="2172012"/>
            <a:ext cx="985894" cy="7316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Vice President for Fiscal Affairs</a:t>
            </a:r>
          </a:p>
        </p:txBody>
      </p:sp>
      <p:cxnSp>
        <p:nvCxnSpPr>
          <p:cNvPr id="68" name="Straight Connector 67"/>
          <p:cNvCxnSpPr>
            <a:cxnSpLocks/>
            <a:stCxn id="72" idx="0"/>
            <a:endCxn id="39" idx="1"/>
          </p:cNvCxnSpPr>
          <p:nvPr/>
        </p:nvCxnSpPr>
        <p:spPr>
          <a:xfrm flipV="1">
            <a:off x="2592803" y="322377"/>
            <a:ext cx="1393163" cy="5781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2045044" y="900527"/>
            <a:ext cx="1095518" cy="4538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Internal Auditor</a:t>
            </a:r>
          </a:p>
        </p:txBody>
      </p:sp>
      <p:cxnSp>
        <p:nvCxnSpPr>
          <p:cNvPr id="73" name="Straight Connector 72"/>
          <p:cNvCxnSpPr>
            <a:cxnSpLocks/>
            <a:stCxn id="72" idx="3"/>
          </p:cNvCxnSpPr>
          <p:nvPr/>
        </p:nvCxnSpPr>
        <p:spPr>
          <a:xfrm flipV="1">
            <a:off x="3140562" y="917848"/>
            <a:ext cx="931692" cy="209599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3996051" y="658768"/>
            <a:ext cx="1243780" cy="4538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President</a:t>
            </a:r>
            <a:endParaRPr lang="en-US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6" name="Straight Connector 85"/>
          <p:cNvCxnSpPr/>
          <p:nvPr/>
        </p:nvCxnSpPr>
        <p:spPr>
          <a:xfrm>
            <a:off x="2774969" y="3590455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2760805" y="3046005"/>
            <a:ext cx="24053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338944" y="4078763"/>
            <a:ext cx="24053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462267" y="3884383"/>
            <a:ext cx="985894" cy="44639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Dean of Continuing Education</a:t>
            </a:r>
          </a:p>
        </p:txBody>
      </p:sp>
      <p:cxnSp>
        <p:nvCxnSpPr>
          <p:cNvPr id="94" name="Straight Connector 93"/>
          <p:cNvCxnSpPr/>
          <p:nvPr/>
        </p:nvCxnSpPr>
        <p:spPr>
          <a:xfrm>
            <a:off x="334447" y="3068941"/>
            <a:ext cx="24053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334447" y="3572063"/>
            <a:ext cx="24053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464194" y="2827952"/>
            <a:ext cx="985894" cy="4616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Dean of Instruction</a:t>
            </a:r>
          </a:p>
        </p:txBody>
      </p:sp>
      <p:sp>
        <p:nvSpPr>
          <p:cNvPr id="98" name="Rectangle 97"/>
          <p:cNvSpPr/>
          <p:nvPr/>
        </p:nvSpPr>
        <p:spPr>
          <a:xfrm>
            <a:off x="455177" y="3338541"/>
            <a:ext cx="985894" cy="48309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Dean of Instruction</a:t>
            </a:r>
          </a:p>
        </p:txBody>
      </p:sp>
      <p:cxnSp>
        <p:nvCxnSpPr>
          <p:cNvPr id="99" name="Elbow Connector 98"/>
          <p:cNvCxnSpPr>
            <a:stCxn id="64" idx="1"/>
          </p:cNvCxnSpPr>
          <p:nvPr/>
        </p:nvCxnSpPr>
        <p:spPr>
          <a:xfrm rot="10800000" flipV="1">
            <a:off x="1550968" y="2537822"/>
            <a:ext cx="99136" cy="2725971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1561600" y="5251212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1550967" y="3272834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1550967" y="3926133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1551361" y="4565448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4" name="Rectangle 103"/>
          <p:cNvSpPr/>
          <p:nvPr/>
        </p:nvSpPr>
        <p:spPr>
          <a:xfrm>
            <a:off x="1650104" y="3011113"/>
            <a:ext cx="985894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Controller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1640078" y="3659244"/>
            <a:ext cx="985894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of HR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1640078" y="4296038"/>
            <a:ext cx="985894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Purchasing</a:t>
            </a:r>
          </a:p>
        </p:txBody>
      </p:sp>
      <p:cxnSp>
        <p:nvCxnSpPr>
          <p:cNvPr id="119" name="Straight Connector 118"/>
          <p:cNvCxnSpPr/>
          <p:nvPr/>
        </p:nvCxnSpPr>
        <p:spPr>
          <a:xfrm flipV="1">
            <a:off x="8638998" y="863378"/>
            <a:ext cx="0" cy="1966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7" name="Rectangle 146"/>
          <p:cNvSpPr/>
          <p:nvPr/>
        </p:nvSpPr>
        <p:spPr>
          <a:xfrm>
            <a:off x="5328516" y="2184570"/>
            <a:ext cx="985894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of Marketing and  Public Affairs</a:t>
            </a:r>
          </a:p>
        </p:txBody>
      </p:sp>
      <p:sp>
        <p:nvSpPr>
          <p:cNvPr id="90" name="Rectangle 89"/>
          <p:cNvSpPr/>
          <p:nvPr/>
        </p:nvSpPr>
        <p:spPr>
          <a:xfrm>
            <a:off x="2831383" y="2172014"/>
            <a:ext cx="1009914" cy="60307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Vice President for Student Services</a:t>
            </a:r>
          </a:p>
        </p:txBody>
      </p:sp>
      <p:sp>
        <p:nvSpPr>
          <p:cNvPr id="143" name="Rectangle 142"/>
          <p:cNvSpPr/>
          <p:nvPr/>
        </p:nvSpPr>
        <p:spPr>
          <a:xfrm>
            <a:off x="5340451" y="4186001"/>
            <a:ext cx="985894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Creative Services Manager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5334003" y="2849177"/>
            <a:ext cx="985894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Communications Officer</a:t>
            </a:r>
          </a:p>
        </p:txBody>
      </p:sp>
      <p:sp>
        <p:nvSpPr>
          <p:cNvPr id="201" name="Date Placeholder 200"/>
          <p:cNvSpPr>
            <a:spLocks noGrp="1"/>
          </p:cNvSpPr>
          <p:nvPr>
            <p:ph type="dt" sz="half" idx="10"/>
          </p:nvPr>
        </p:nvSpPr>
        <p:spPr>
          <a:xfrm>
            <a:off x="7771210" y="6175041"/>
            <a:ext cx="859712" cy="370396"/>
          </a:xfrm>
        </p:spPr>
        <p:txBody>
          <a:bodyPr/>
          <a:lstStyle/>
          <a:p>
            <a:fld id="{FBF880FD-CB42-4FC5-8107-058C79272157}" type="datetime1">
              <a:rPr lang="en-US" smtClean="0"/>
              <a:t>9/15/2023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7536" y="310654"/>
            <a:ext cx="1190625" cy="575952"/>
          </a:xfrm>
          <a:prstGeom prst="rect">
            <a:avLst/>
          </a:prstGeom>
        </p:spPr>
      </p:pic>
      <p:cxnSp>
        <p:nvCxnSpPr>
          <p:cNvPr id="112" name="Straight Connector 111"/>
          <p:cNvCxnSpPr/>
          <p:nvPr/>
        </p:nvCxnSpPr>
        <p:spPr>
          <a:xfrm>
            <a:off x="7646016" y="2532225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7646565" y="3276223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7693034" y="2160862"/>
            <a:ext cx="1021541" cy="6935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Chief Information Officer</a:t>
            </a:r>
          </a:p>
        </p:txBody>
      </p: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F05E64B1-67E1-4290-857D-02B28B830EFD}"/>
              </a:ext>
            </a:extLst>
          </p:cNvPr>
          <p:cNvCxnSpPr>
            <a:cxnSpLocks/>
          </p:cNvCxnSpPr>
          <p:nvPr/>
        </p:nvCxnSpPr>
        <p:spPr>
          <a:xfrm>
            <a:off x="350750" y="6157237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5" name="Rectangle 124"/>
          <p:cNvSpPr/>
          <p:nvPr/>
        </p:nvSpPr>
        <p:spPr>
          <a:xfrm>
            <a:off x="4086187" y="3657585"/>
            <a:ext cx="1041856" cy="7633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 Coordinator - Fundraiser</a:t>
            </a:r>
          </a:p>
        </p:txBody>
      </p:sp>
      <p:sp>
        <p:nvSpPr>
          <p:cNvPr id="126" name="Rectangle 125"/>
          <p:cNvSpPr/>
          <p:nvPr/>
        </p:nvSpPr>
        <p:spPr>
          <a:xfrm>
            <a:off x="4070227" y="4503480"/>
            <a:ext cx="1033145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Foundation Research, Data and Technology Officer</a:t>
            </a:r>
          </a:p>
        </p:txBody>
      </p:sp>
      <p:sp>
        <p:nvSpPr>
          <p:cNvPr id="127" name="Rectangle 126"/>
          <p:cNvSpPr/>
          <p:nvPr/>
        </p:nvSpPr>
        <p:spPr>
          <a:xfrm>
            <a:off x="4070348" y="5152398"/>
            <a:ext cx="1033024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Grants Compliance Officer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4070227" y="3055843"/>
            <a:ext cx="1033147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Foundation Scholarship Specialist</a:t>
            </a:r>
          </a:p>
        </p:txBody>
      </p:sp>
      <p:sp>
        <p:nvSpPr>
          <p:cNvPr id="128" name="Rectangle 127"/>
          <p:cNvSpPr/>
          <p:nvPr/>
        </p:nvSpPr>
        <p:spPr>
          <a:xfrm>
            <a:off x="4070348" y="5792002"/>
            <a:ext cx="1041855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Grant Writer</a:t>
            </a:r>
          </a:p>
        </p:txBody>
      </p: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C3559E75-52C0-499F-A547-E475E5846DE7}"/>
              </a:ext>
            </a:extLst>
          </p:cNvPr>
          <p:cNvCxnSpPr/>
          <p:nvPr/>
        </p:nvCxnSpPr>
        <p:spPr>
          <a:xfrm>
            <a:off x="2764199" y="6080349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8" name="Rectangle 137">
            <a:extLst>
              <a:ext uri="{FF2B5EF4-FFF2-40B4-BE49-F238E27FC236}">
                <a16:creationId xmlns:a16="http://schemas.microsoft.com/office/drawing/2014/main" id="{439D260E-7FA7-40B0-AA86-ED935EA6DB78}"/>
              </a:ext>
            </a:extLst>
          </p:cNvPr>
          <p:cNvSpPr/>
          <p:nvPr/>
        </p:nvSpPr>
        <p:spPr>
          <a:xfrm>
            <a:off x="2847021" y="5848320"/>
            <a:ext cx="995243" cy="4536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Associate Dean of Student Services</a:t>
            </a: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070ADE72-DC96-4045-9D80-BAE5A62546EE}"/>
              </a:ext>
            </a:extLst>
          </p:cNvPr>
          <p:cNvSpPr/>
          <p:nvPr/>
        </p:nvSpPr>
        <p:spPr>
          <a:xfrm>
            <a:off x="2851697" y="5357309"/>
            <a:ext cx="985893" cy="44030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        Dual Credit</a:t>
            </a: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EF66137D-8372-4900-BB11-F0ADE218D387}"/>
              </a:ext>
            </a:extLst>
          </p:cNvPr>
          <p:cNvSpPr/>
          <p:nvPr/>
        </p:nvSpPr>
        <p:spPr>
          <a:xfrm>
            <a:off x="2851696" y="4873527"/>
            <a:ext cx="985894" cy="4314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Student Financial Services</a:t>
            </a: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86A997BD-6DBF-4D17-8187-70400CFE2502}"/>
              </a:ext>
            </a:extLst>
          </p:cNvPr>
          <p:cNvSpPr/>
          <p:nvPr/>
        </p:nvSpPr>
        <p:spPr>
          <a:xfrm>
            <a:off x="2843278" y="3927796"/>
            <a:ext cx="985894" cy="4518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Enrollment Management</a:t>
            </a:r>
          </a:p>
        </p:txBody>
      </p:sp>
      <p:sp>
        <p:nvSpPr>
          <p:cNvPr id="88" name="Rectangle 87"/>
          <p:cNvSpPr/>
          <p:nvPr/>
        </p:nvSpPr>
        <p:spPr>
          <a:xfrm>
            <a:off x="2847712" y="3332488"/>
            <a:ext cx="985894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Admissions/ Records and Registrar</a:t>
            </a:r>
          </a:p>
        </p:txBody>
      </p:sp>
      <p:sp>
        <p:nvSpPr>
          <p:cNvPr id="89" name="Rectangle 88"/>
          <p:cNvSpPr/>
          <p:nvPr/>
        </p:nvSpPr>
        <p:spPr>
          <a:xfrm>
            <a:off x="2842346" y="2832763"/>
            <a:ext cx="995243" cy="44493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Dean of Students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451699" y="4414412"/>
            <a:ext cx="985829" cy="5686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Academic Planning and Innovation Director</a:t>
            </a: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A9D38431-41AA-4D90-BE28-FE47E3E9F47D}"/>
              </a:ext>
            </a:extLst>
          </p:cNvPr>
          <p:cNvSpPr/>
          <p:nvPr/>
        </p:nvSpPr>
        <p:spPr>
          <a:xfrm>
            <a:off x="450838" y="5459557"/>
            <a:ext cx="985893" cy="41775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Library </a:t>
            </a: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F1D3F0C-ECCE-4D3D-B27E-30BDC5BF09FD}"/>
              </a:ext>
            </a:extLst>
          </p:cNvPr>
          <p:cNvSpPr/>
          <p:nvPr/>
        </p:nvSpPr>
        <p:spPr>
          <a:xfrm>
            <a:off x="450838" y="5936932"/>
            <a:ext cx="985893" cy="44030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Adult Education</a:t>
            </a:r>
          </a:p>
          <a:p>
            <a:pPr lvl="0" algn="ctr"/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1640078" y="4932832"/>
            <a:ext cx="985894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Facility Services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A4824C8-BB2F-81AF-EECF-95151BF96476}"/>
              </a:ext>
            </a:extLst>
          </p:cNvPr>
          <p:cNvCxnSpPr/>
          <p:nvPr/>
        </p:nvCxnSpPr>
        <p:spPr>
          <a:xfrm>
            <a:off x="2775010" y="6577336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9B721C3B-FBA9-DD9A-042C-3F3FB2092D5F}"/>
              </a:ext>
            </a:extLst>
          </p:cNvPr>
          <p:cNvSpPr/>
          <p:nvPr/>
        </p:nvSpPr>
        <p:spPr>
          <a:xfrm>
            <a:off x="2833727" y="6352805"/>
            <a:ext cx="995243" cy="4536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Testing Services</a:t>
            </a: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0C29DA8B-E484-46E2-8254-57F3344D5B8B}"/>
              </a:ext>
            </a:extLst>
          </p:cNvPr>
          <p:cNvSpPr/>
          <p:nvPr/>
        </p:nvSpPr>
        <p:spPr>
          <a:xfrm>
            <a:off x="2842347" y="4441550"/>
            <a:ext cx="995243" cy="37007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V Director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42B159E-C586-4E46-FB89-39552C771767}"/>
              </a:ext>
            </a:extLst>
          </p:cNvPr>
          <p:cNvCxnSpPr>
            <a:cxnSpLocks/>
          </p:cNvCxnSpPr>
          <p:nvPr/>
        </p:nvCxnSpPr>
        <p:spPr>
          <a:xfrm>
            <a:off x="2742879" y="2537822"/>
            <a:ext cx="31870" cy="40395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FDA877C-4555-8D82-6BBE-CE514084CD9D}"/>
              </a:ext>
            </a:extLst>
          </p:cNvPr>
          <p:cNvCxnSpPr>
            <a:cxnSpLocks/>
          </p:cNvCxnSpPr>
          <p:nvPr/>
        </p:nvCxnSpPr>
        <p:spPr>
          <a:xfrm>
            <a:off x="6429277" y="2516825"/>
            <a:ext cx="0" cy="13295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32227F00-8750-822F-6D35-4032FF503317}"/>
              </a:ext>
            </a:extLst>
          </p:cNvPr>
          <p:cNvCxnSpPr/>
          <p:nvPr/>
        </p:nvCxnSpPr>
        <p:spPr>
          <a:xfrm>
            <a:off x="958589" y="2055359"/>
            <a:ext cx="721383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DDD4F8C9-7AC7-D304-E734-DFB255FD79EC}"/>
              </a:ext>
            </a:extLst>
          </p:cNvPr>
          <p:cNvSpPr/>
          <p:nvPr/>
        </p:nvSpPr>
        <p:spPr>
          <a:xfrm>
            <a:off x="5340451" y="3512089"/>
            <a:ext cx="985894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Communications Specialist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EDE6A2C-8B06-CB77-00AB-2A805C9B57F8}"/>
              </a:ext>
            </a:extLst>
          </p:cNvPr>
          <p:cNvCxnSpPr/>
          <p:nvPr/>
        </p:nvCxnSpPr>
        <p:spPr>
          <a:xfrm>
            <a:off x="5263576" y="5780331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5" name="Rectangle 144"/>
          <p:cNvSpPr/>
          <p:nvPr/>
        </p:nvSpPr>
        <p:spPr>
          <a:xfrm>
            <a:off x="5340451" y="4848914"/>
            <a:ext cx="985894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Multi-Media Designer</a:t>
            </a:r>
          </a:p>
        </p:txBody>
      </p:sp>
      <p:sp>
        <p:nvSpPr>
          <p:cNvPr id="153" name="Rectangle 152"/>
          <p:cNvSpPr/>
          <p:nvPr/>
        </p:nvSpPr>
        <p:spPr>
          <a:xfrm>
            <a:off x="5357878" y="5510922"/>
            <a:ext cx="985894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Full Stack Developer/Web Designer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B928D06-A433-FCD8-07C6-74EB94E54A4C}"/>
              </a:ext>
            </a:extLst>
          </p:cNvPr>
          <p:cNvCxnSpPr>
            <a:cxnSpLocks/>
          </p:cNvCxnSpPr>
          <p:nvPr/>
        </p:nvCxnSpPr>
        <p:spPr>
          <a:xfrm>
            <a:off x="330235" y="2475836"/>
            <a:ext cx="0" cy="36814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5" name="Rectangle 104"/>
          <p:cNvSpPr/>
          <p:nvPr/>
        </p:nvSpPr>
        <p:spPr>
          <a:xfrm>
            <a:off x="450837" y="5051133"/>
            <a:ext cx="985894" cy="34801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OPEAR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2E2CF84-DE9A-7A11-6757-3F4E336B13F2}"/>
              </a:ext>
            </a:extLst>
          </p:cNvPr>
          <p:cNvCxnSpPr/>
          <p:nvPr/>
        </p:nvCxnSpPr>
        <p:spPr>
          <a:xfrm>
            <a:off x="7646016" y="3923634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84255A7-380C-77F7-CB98-F2F4325C6959}"/>
              </a:ext>
            </a:extLst>
          </p:cNvPr>
          <p:cNvCxnSpPr/>
          <p:nvPr/>
        </p:nvCxnSpPr>
        <p:spPr>
          <a:xfrm>
            <a:off x="7636966" y="4621278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4" name="Rectangle 83"/>
          <p:cNvSpPr/>
          <p:nvPr/>
        </p:nvSpPr>
        <p:spPr>
          <a:xfrm>
            <a:off x="7704184" y="2970834"/>
            <a:ext cx="1028444" cy="550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Enterprise Systems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AC12060-F96E-C1E2-87A1-C3A333756817}"/>
              </a:ext>
            </a:extLst>
          </p:cNvPr>
          <p:cNvSpPr/>
          <p:nvPr/>
        </p:nvSpPr>
        <p:spPr>
          <a:xfrm>
            <a:off x="7700733" y="3637321"/>
            <a:ext cx="1028444" cy="550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Network Operations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969A0C-D507-D424-3DE3-83A67C6E13D6}"/>
              </a:ext>
            </a:extLst>
          </p:cNvPr>
          <p:cNvSpPr/>
          <p:nvPr/>
        </p:nvSpPr>
        <p:spPr>
          <a:xfrm>
            <a:off x="7704184" y="4303808"/>
            <a:ext cx="1028444" cy="550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End User Support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8B38D1F-9467-FE94-9B9D-676FFB214191}"/>
              </a:ext>
            </a:extLst>
          </p:cNvPr>
          <p:cNvCxnSpPr>
            <a:cxnSpLocks/>
          </p:cNvCxnSpPr>
          <p:nvPr/>
        </p:nvCxnSpPr>
        <p:spPr>
          <a:xfrm>
            <a:off x="7636966" y="2529052"/>
            <a:ext cx="0" cy="209222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2E88DD0-490F-D167-7727-D4203061473B}"/>
              </a:ext>
            </a:extLst>
          </p:cNvPr>
          <p:cNvCxnSpPr/>
          <p:nvPr/>
        </p:nvCxnSpPr>
        <p:spPr>
          <a:xfrm>
            <a:off x="4002616" y="2529052"/>
            <a:ext cx="0" cy="35057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15EF3B6A-3A42-C95C-1137-4C932F86E2E3}"/>
              </a:ext>
            </a:extLst>
          </p:cNvPr>
          <p:cNvSpPr/>
          <p:nvPr/>
        </p:nvSpPr>
        <p:spPr>
          <a:xfrm>
            <a:off x="8173031" y="1019001"/>
            <a:ext cx="904330" cy="544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Administrative Assistant to the President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856CEB0-F053-59C7-2282-A33868EB0659}"/>
              </a:ext>
            </a:extLst>
          </p:cNvPr>
          <p:cNvSpPr/>
          <p:nvPr/>
        </p:nvSpPr>
        <p:spPr>
          <a:xfrm>
            <a:off x="6267631" y="1019001"/>
            <a:ext cx="904330" cy="550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Manager, Strategic Initiatives and Projects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956433E-1F17-D222-2B43-796DFC143782}"/>
              </a:ext>
            </a:extLst>
          </p:cNvPr>
          <p:cNvCxnSpPr>
            <a:cxnSpLocks/>
          </p:cNvCxnSpPr>
          <p:nvPr/>
        </p:nvCxnSpPr>
        <p:spPr>
          <a:xfrm flipV="1">
            <a:off x="5239831" y="854416"/>
            <a:ext cx="3399166" cy="89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F6F773E3-95B9-2FA2-AB9C-990811115BBC}"/>
              </a:ext>
            </a:extLst>
          </p:cNvPr>
          <p:cNvSpPr/>
          <p:nvPr/>
        </p:nvSpPr>
        <p:spPr>
          <a:xfrm>
            <a:off x="5087073" y="1612676"/>
            <a:ext cx="1385000" cy="3987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Institutional Equity/Title IX Coordinator</a:t>
            </a:r>
          </a:p>
        </p:txBody>
      </p:sp>
      <p:sp>
        <p:nvSpPr>
          <p:cNvPr id="61" name="Rectangle 60"/>
          <p:cNvSpPr/>
          <p:nvPr/>
        </p:nvSpPr>
        <p:spPr>
          <a:xfrm>
            <a:off x="6501097" y="2165757"/>
            <a:ext cx="1028444" cy="6980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Chief of Police</a:t>
            </a:r>
          </a:p>
        </p:txBody>
      </p:sp>
    </p:spTree>
    <p:extLst>
      <p:ext uri="{BB962C8B-B14F-4D97-AF65-F5344CB8AC3E}">
        <p14:creationId xmlns:p14="http://schemas.microsoft.com/office/powerpoint/2010/main" val="3027573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C152CC9-025F-581D-A602-D7957D275AF4}"/>
              </a:ext>
            </a:extLst>
          </p:cNvPr>
          <p:cNvCxnSpPr/>
          <p:nvPr/>
        </p:nvCxnSpPr>
        <p:spPr>
          <a:xfrm flipV="1">
            <a:off x="6945925" y="2168069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E3FDD33-F8B6-3F38-0655-979974B5C6BC}"/>
              </a:ext>
            </a:extLst>
          </p:cNvPr>
          <p:cNvCxnSpPr/>
          <p:nvPr/>
        </p:nvCxnSpPr>
        <p:spPr>
          <a:xfrm flipV="1">
            <a:off x="2153522" y="2148474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0584E156-16C2-4E89-99AB-C3240515BFA4}"/>
              </a:ext>
            </a:extLst>
          </p:cNvPr>
          <p:cNvCxnSpPr/>
          <p:nvPr/>
        </p:nvCxnSpPr>
        <p:spPr>
          <a:xfrm flipH="1">
            <a:off x="6288501" y="1177859"/>
            <a:ext cx="1" cy="3771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861D015-9D43-4C81-BF3A-98089C5B18BC}"/>
              </a:ext>
            </a:extLst>
          </p:cNvPr>
          <p:cNvCxnSpPr>
            <a:stCxn id="15" idx="2"/>
          </p:cNvCxnSpPr>
          <p:nvPr/>
        </p:nvCxnSpPr>
        <p:spPr>
          <a:xfrm>
            <a:off x="4565756" y="1512992"/>
            <a:ext cx="6244" cy="85877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7682F156-3368-4D1D-B17E-4052D03BF337}"/>
              </a:ext>
            </a:extLst>
          </p:cNvPr>
          <p:cNvCxnSpPr>
            <a:cxnSpLocks/>
          </p:cNvCxnSpPr>
          <p:nvPr/>
        </p:nvCxnSpPr>
        <p:spPr>
          <a:xfrm>
            <a:off x="6089986" y="4560374"/>
            <a:ext cx="2680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8423C99A-6250-4B38-A67E-373CA2792288}"/>
              </a:ext>
            </a:extLst>
          </p:cNvPr>
          <p:cNvCxnSpPr>
            <a:cxnSpLocks/>
          </p:cNvCxnSpPr>
          <p:nvPr/>
        </p:nvCxnSpPr>
        <p:spPr>
          <a:xfrm>
            <a:off x="6089986" y="3931971"/>
            <a:ext cx="2680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20AD6E1C-BC3C-40AA-8C35-7CF73FFB1E8C}"/>
              </a:ext>
            </a:extLst>
          </p:cNvPr>
          <p:cNvCxnSpPr>
            <a:cxnSpLocks/>
          </p:cNvCxnSpPr>
          <p:nvPr/>
        </p:nvCxnSpPr>
        <p:spPr>
          <a:xfrm>
            <a:off x="6091317" y="3281895"/>
            <a:ext cx="2680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7DCA4080-7AA5-4F9F-A791-6E940DE06826}"/>
              </a:ext>
            </a:extLst>
          </p:cNvPr>
          <p:cNvCxnSpPr>
            <a:cxnSpLocks/>
          </p:cNvCxnSpPr>
          <p:nvPr/>
        </p:nvCxnSpPr>
        <p:spPr>
          <a:xfrm>
            <a:off x="6091317" y="2712097"/>
            <a:ext cx="2680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3719034" y="3243184"/>
            <a:ext cx="41075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826670" y="2978728"/>
            <a:ext cx="1510118" cy="5289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Allied Health Careers Chair</a:t>
            </a:r>
            <a:r>
              <a:rPr lang="en-US" sz="900" b="1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Kay Frieze</a:t>
            </a:r>
          </a:p>
        </p:txBody>
      </p:sp>
      <p:cxnSp>
        <p:nvCxnSpPr>
          <p:cNvPr id="97" name="Straight Connector 96"/>
          <p:cNvCxnSpPr/>
          <p:nvPr/>
        </p:nvCxnSpPr>
        <p:spPr>
          <a:xfrm>
            <a:off x="3718242" y="6286840"/>
            <a:ext cx="41075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3718242" y="5708408"/>
            <a:ext cx="41075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3719034" y="5103043"/>
            <a:ext cx="41075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3718243" y="4470395"/>
            <a:ext cx="41075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3719034" y="3875508"/>
            <a:ext cx="41075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3719034" y="2581635"/>
            <a:ext cx="41075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375040" y="2621317"/>
            <a:ext cx="41075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7" name="Rectangle 116"/>
          <p:cNvSpPr/>
          <p:nvPr/>
        </p:nvSpPr>
        <p:spPr>
          <a:xfrm>
            <a:off x="5618649" y="1288504"/>
            <a:ext cx="1350629" cy="6392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Instructional Operations Manager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Mary Dehart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730524" y="864503"/>
            <a:ext cx="1670463" cy="64848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Vice President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</a:rPr>
              <a:t>For Instruction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Dr. Jerry Fliger</a:t>
            </a:r>
          </a:p>
        </p:txBody>
      </p:sp>
      <p:cxnSp>
        <p:nvCxnSpPr>
          <p:cNvPr id="100" name="Straight Connector 99"/>
          <p:cNvCxnSpPr/>
          <p:nvPr/>
        </p:nvCxnSpPr>
        <p:spPr>
          <a:xfrm>
            <a:off x="972810" y="169229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1473103" y="2320426"/>
            <a:ext cx="1397157" cy="5289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Dean of Instruction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Dr. Rocky Barney</a:t>
            </a:r>
          </a:p>
        </p:txBody>
      </p:sp>
      <p:sp>
        <p:nvSpPr>
          <p:cNvPr id="72" name="Rectangle 71"/>
          <p:cNvSpPr/>
          <p:nvPr/>
        </p:nvSpPr>
        <p:spPr>
          <a:xfrm>
            <a:off x="3843597" y="5418764"/>
            <a:ext cx="1510118" cy="5289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Industrial Careers Chair</a:t>
            </a:r>
            <a:endParaRPr lang="en-US" sz="900" dirty="0">
              <a:solidFill>
                <a:prstClr val="black"/>
              </a:solidFill>
            </a:endParaRP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Derrick Lewis</a:t>
            </a:r>
          </a:p>
        </p:txBody>
      </p:sp>
      <p:sp>
        <p:nvSpPr>
          <p:cNvPr id="66" name="Rectangle 65"/>
          <p:cNvSpPr/>
          <p:nvPr/>
        </p:nvSpPr>
        <p:spPr>
          <a:xfrm>
            <a:off x="3850374" y="4822248"/>
            <a:ext cx="1510118" cy="5289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Human Services Careers Chair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Jamie Hunsucker</a:t>
            </a:r>
          </a:p>
        </p:txBody>
      </p:sp>
      <p:sp>
        <p:nvSpPr>
          <p:cNvPr id="67" name="Rectangle 66"/>
          <p:cNvSpPr/>
          <p:nvPr/>
        </p:nvSpPr>
        <p:spPr>
          <a:xfrm>
            <a:off x="3840265" y="6022384"/>
            <a:ext cx="1510118" cy="5289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Public Service Careers Chair</a:t>
            </a:r>
            <a:endParaRPr lang="en-US" sz="900" dirty="0">
              <a:solidFill>
                <a:prstClr val="black"/>
              </a:solidFill>
            </a:endParaRP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R.E. Davis</a:t>
            </a:r>
          </a:p>
        </p:txBody>
      </p:sp>
      <p:sp>
        <p:nvSpPr>
          <p:cNvPr id="73" name="Rectangle 72"/>
          <p:cNvSpPr/>
          <p:nvPr/>
        </p:nvSpPr>
        <p:spPr>
          <a:xfrm>
            <a:off x="3850374" y="4222400"/>
            <a:ext cx="1510118" cy="5289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900" dirty="0">
                <a:solidFill>
                  <a:schemeClr val="tx1"/>
                </a:solidFill>
              </a:rPr>
              <a:t>Director of Nursing</a:t>
            </a:r>
            <a:endParaRPr lang="en-US" sz="900" dirty="0">
              <a:solidFill>
                <a:prstClr val="black"/>
              </a:solidFill>
            </a:endParaRP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Debra Bauer</a:t>
            </a:r>
          </a:p>
        </p:txBody>
      </p:sp>
      <p:cxnSp>
        <p:nvCxnSpPr>
          <p:cNvPr id="142" name="Straight Connector 141"/>
          <p:cNvCxnSpPr/>
          <p:nvPr/>
        </p:nvCxnSpPr>
        <p:spPr>
          <a:xfrm>
            <a:off x="1378613" y="3200365"/>
            <a:ext cx="41075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>
            <a:off x="1375041" y="3818542"/>
            <a:ext cx="41075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>
            <a:off x="1375041" y="4415786"/>
            <a:ext cx="41075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>
            <a:off x="1375041" y="5082047"/>
            <a:ext cx="41075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>
            <a:off x="1375041" y="5731301"/>
            <a:ext cx="41075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" name="Rectangle 91"/>
          <p:cNvSpPr/>
          <p:nvPr/>
        </p:nvSpPr>
        <p:spPr>
          <a:xfrm>
            <a:off x="1480030" y="4150067"/>
            <a:ext cx="1397157" cy="5289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Math and Computer Science Chair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Leslie Richardson</a:t>
            </a:r>
          </a:p>
        </p:txBody>
      </p:sp>
      <p:sp>
        <p:nvSpPr>
          <p:cNvPr id="90" name="Rectangle 89"/>
          <p:cNvSpPr/>
          <p:nvPr/>
        </p:nvSpPr>
        <p:spPr>
          <a:xfrm>
            <a:off x="1487343" y="4750096"/>
            <a:ext cx="1397157" cy="5289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900" dirty="0">
                <a:solidFill>
                  <a:schemeClr val="tx1"/>
                </a:solidFill>
              </a:rPr>
              <a:t>Science and Engineering </a:t>
            </a:r>
            <a:r>
              <a:rPr lang="en-US" sz="900" dirty="0">
                <a:solidFill>
                  <a:prstClr val="black"/>
                </a:solidFill>
              </a:rPr>
              <a:t>Chair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Sheena Abernathy</a:t>
            </a:r>
          </a:p>
        </p:txBody>
      </p:sp>
      <p:sp>
        <p:nvSpPr>
          <p:cNvPr id="89" name="Rectangle 88"/>
          <p:cNvSpPr/>
          <p:nvPr/>
        </p:nvSpPr>
        <p:spPr>
          <a:xfrm>
            <a:off x="1487343" y="5356966"/>
            <a:ext cx="1397157" cy="5289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900" dirty="0">
                <a:solidFill>
                  <a:schemeClr val="tx1"/>
                </a:solidFill>
              </a:rPr>
              <a:t>Social and Behavioral Sciences </a:t>
            </a:r>
            <a:r>
              <a:rPr lang="en-US" sz="900" dirty="0">
                <a:solidFill>
                  <a:prstClr val="black"/>
                </a:solidFill>
              </a:rPr>
              <a:t>Chair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Shinya Wakao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216" y="644462"/>
            <a:ext cx="9444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Instruction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841890" y="3598108"/>
            <a:ext cx="1528572" cy="5548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Business Chair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Andrew Gregory</a:t>
            </a: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1374677" y="2622638"/>
            <a:ext cx="5520" cy="31086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6195724" y="3024020"/>
            <a:ext cx="1404803" cy="5742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prstClr val="black"/>
                </a:solidFill>
                <a:latin typeface="Century Gothic" panose="020B0502020202020204"/>
              </a:rPr>
              <a:t>Director of GCSI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Dr. Michael Hejazi</a:t>
            </a:r>
          </a:p>
        </p:txBody>
      </p:sp>
      <p:sp>
        <p:nvSpPr>
          <p:cNvPr id="77" name="Rectangle 76"/>
          <p:cNvSpPr/>
          <p:nvPr/>
        </p:nvSpPr>
        <p:spPr>
          <a:xfrm>
            <a:off x="6208045" y="2319194"/>
            <a:ext cx="1394227" cy="6220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Dean of Continuing Education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Paige Parrish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6199192" y="3659982"/>
            <a:ext cx="1398815" cy="5742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prstClr val="black"/>
                </a:solidFill>
                <a:latin typeface="Century Gothic" panose="020B0502020202020204"/>
              </a:rPr>
              <a:t>Lifelong Learning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prstClr val="black"/>
                </a:solidFill>
                <a:latin typeface="Century Gothic" panose="020B0502020202020204"/>
              </a:rPr>
              <a:t>Program Manager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Lisa Renfroe</a:t>
            </a:r>
          </a:p>
        </p:txBody>
      </p:sp>
      <p:sp>
        <p:nvSpPr>
          <p:cNvPr id="32" name="Date Placeholder 3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094C1-CF42-4C16-A39D-C2B141E2F608}" type="datetime1">
              <a:rPr lang="en-US" smtClean="0"/>
              <a:t>9/15/2023</a:t>
            </a:fld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1480030" y="2941263"/>
            <a:ext cx="1397157" cy="5289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Fine Arts Chair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Paul Boyd</a:t>
            </a:r>
          </a:p>
        </p:txBody>
      </p:sp>
      <p:sp>
        <p:nvSpPr>
          <p:cNvPr id="88" name="Rectangle 87"/>
          <p:cNvSpPr/>
          <p:nvPr/>
        </p:nvSpPr>
        <p:spPr>
          <a:xfrm>
            <a:off x="1483048" y="3551910"/>
            <a:ext cx="1397157" cy="5289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Humanities Chair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Brian Anderson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AACA757-3E4E-47A4-A5F7-D7C92206B46C}"/>
              </a:ext>
            </a:extLst>
          </p:cNvPr>
          <p:cNvSpPr/>
          <p:nvPr/>
        </p:nvSpPr>
        <p:spPr>
          <a:xfrm>
            <a:off x="6216341" y="4322005"/>
            <a:ext cx="1398815" cy="57278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prstClr val="black"/>
                </a:solidFill>
                <a:latin typeface="Century Gothic" panose="020B0502020202020204"/>
              </a:rPr>
              <a:t>Industrial Workforce Programs,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prstClr val="black"/>
                </a:solidFill>
                <a:latin typeface="Century Gothic" panose="020B0502020202020204"/>
              </a:rPr>
              <a:t>Program Manager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>
                <a:solidFill>
                  <a:prstClr val="black"/>
                </a:solidFill>
                <a:latin typeface="Century Gothic" panose="020B0502020202020204"/>
              </a:rPr>
              <a:t>Kermit Harris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60BCC28A-9809-4A7B-B99C-EBE005F498BA}"/>
              </a:ext>
            </a:extLst>
          </p:cNvPr>
          <p:cNvCxnSpPr>
            <a:cxnSpLocks/>
          </p:cNvCxnSpPr>
          <p:nvPr/>
        </p:nvCxnSpPr>
        <p:spPr>
          <a:xfrm>
            <a:off x="6089986" y="2720975"/>
            <a:ext cx="0" cy="18393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3C7BBABF-1D5F-46FE-9292-30F82E52D03D}"/>
              </a:ext>
            </a:extLst>
          </p:cNvPr>
          <p:cNvCxnSpPr/>
          <p:nvPr/>
        </p:nvCxnSpPr>
        <p:spPr>
          <a:xfrm flipH="1">
            <a:off x="7771209" y="1177974"/>
            <a:ext cx="1" cy="3771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0EA015CE-8B09-4E7A-8684-F876E252D50A}"/>
              </a:ext>
            </a:extLst>
          </p:cNvPr>
          <p:cNvSpPr/>
          <p:nvPr/>
        </p:nvSpPr>
        <p:spPr>
          <a:xfrm>
            <a:off x="7111304" y="1286367"/>
            <a:ext cx="1350629" cy="6392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Administrative Officer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Jennifer Johnson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3E28E54-DF2D-4915-BE4A-233C8BA623EF}"/>
              </a:ext>
            </a:extLst>
          </p:cNvPr>
          <p:cNvCxnSpPr>
            <a:stCxn id="15" idx="3"/>
          </p:cNvCxnSpPr>
          <p:nvPr/>
        </p:nvCxnSpPr>
        <p:spPr>
          <a:xfrm flipV="1">
            <a:off x="5400987" y="1177859"/>
            <a:ext cx="2370222" cy="1088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FCEDCC8-742C-4C16-9FAB-5DE2C6BB3E50}"/>
              </a:ext>
            </a:extLst>
          </p:cNvPr>
          <p:cNvCxnSpPr/>
          <p:nvPr/>
        </p:nvCxnSpPr>
        <p:spPr>
          <a:xfrm>
            <a:off x="3718242" y="2576785"/>
            <a:ext cx="0" cy="37100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294282DD-D471-4A11-8EAE-7C9C25E2363D}"/>
              </a:ext>
            </a:extLst>
          </p:cNvPr>
          <p:cNvSpPr/>
          <p:nvPr/>
        </p:nvSpPr>
        <p:spPr>
          <a:xfrm>
            <a:off x="3828645" y="2320426"/>
            <a:ext cx="1496523" cy="57851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Dean of Instruction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Dr. Rebeca Montz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FF5BABE-ACCC-CBC2-E863-5D8243270DAF}"/>
              </a:ext>
            </a:extLst>
          </p:cNvPr>
          <p:cNvCxnSpPr>
            <a:cxnSpLocks/>
          </p:cNvCxnSpPr>
          <p:nvPr/>
        </p:nvCxnSpPr>
        <p:spPr>
          <a:xfrm>
            <a:off x="2153522" y="2148474"/>
            <a:ext cx="4804605" cy="84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746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365DC35-60A7-E179-E7B9-D2840E665BCC}"/>
              </a:ext>
            </a:extLst>
          </p:cNvPr>
          <p:cNvCxnSpPr/>
          <p:nvPr/>
        </p:nvCxnSpPr>
        <p:spPr>
          <a:xfrm flipV="1">
            <a:off x="7241092" y="2461202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AE794E45-BEF4-218E-7BC7-1BA09C6D7016}"/>
              </a:ext>
            </a:extLst>
          </p:cNvPr>
          <p:cNvCxnSpPr/>
          <p:nvPr/>
        </p:nvCxnSpPr>
        <p:spPr>
          <a:xfrm flipV="1">
            <a:off x="3726865" y="2461202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C152CC9-025F-581D-A602-D7957D275AF4}"/>
              </a:ext>
            </a:extLst>
          </p:cNvPr>
          <p:cNvCxnSpPr/>
          <p:nvPr/>
        </p:nvCxnSpPr>
        <p:spPr>
          <a:xfrm flipV="1">
            <a:off x="2010554" y="2461203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0584E156-16C2-4E89-99AB-C3240515BFA4}"/>
              </a:ext>
            </a:extLst>
          </p:cNvPr>
          <p:cNvCxnSpPr/>
          <p:nvPr/>
        </p:nvCxnSpPr>
        <p:spPr>
          <a:xfrm flipH="1">
            <a:off x="6299652" y="1512392"/>
            <a:ext cx="1" cy="3771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861D015-9D43-4C81-BF3A-98089C5B18BC}"/>
              </a:ext>
            </a:extLst>
          </p:cNvPr>
          <p:cNvCxnSpPr>
            <a:cxnSpLocks/>
          </p:cNvCxnSpPr>
          <p:nvPr/>
        </p:nvCxnSpPr>
        <p:spPr>
          <a:xfrm>
            <a:off x="4576907" y="1267664"/>
            <a:ext cx="12429" cy="11935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7" name="Rectangle 116"/>
          <p:cNvSpPr/>
          <p:nvPr/>
        </p:nvSpPr>
        <p:spPr>
          <a:xfrm>
            <a:off x="5629800" y="1623037"/>
            <a:ext cx="1350629" cy="6392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Instructional Operations Manager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Mary Dehart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741675" y="1199036"/>
            <a:ext cx="1670463" cy="64848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Vice President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</a:rPr>
              <a:t>For Instruction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Dr. Jerry Fliger</a:t>
            </a:r>
          </a:p>
        </p:txBody>
      </p:sp>
      <p:cxnSp>
        <p:nvCxnSpPr>
          <p:cNvPr id="100" name="Straight Connector 99"/>
          <p:cNvCxnSpPr/>
          <p:nvPr/>
        </p:nvCxnSpPr>
        <p:spPr>
          <a:xfrm>
            <a:off x="972810" y="169229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1216" y="644462"/>
            <a:ext cx="9444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Instruction</a:t>
            </a:r>
          </a:p>
        </p:txBody>
      </p:sp>
      <p:sp>
        <p:nvSpPr>
          <p:cNvPr id="32" name="Date Placeholder 3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094C1-CF42-4C16-A39D-C2B141E2F608}" type="datetime1">
              <a:rPr lang="en-US" smtClean="0"/>
              <a:t>9/15/2023</a:t>
            </a:fld>
            <a:endParaRPr lang="en-US"/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3C7BBABF-1D5F-46FE-9292-30F82E52D03D}"/>
              </a:ext>
            </a:extLst>
          </p:cNvPr>
          <p:cNvCxnSpPr/>
          <p:nvPr/>
        </p:nvCxnSpPr>
        <p:spPr>
          <a:xfrm flipH="1">
            <a:off x="7782360" y="1512507"/>
            <a:ext cx="1" cy="3771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0EA015CE-8B09-4E7A-8684-F876E252D50A}"/>
              </a:ext>
            </a:extLst>
          </p:cNvPr>
          <p:cNvSpPr/>
          <p:nvPr/>
        </p:nvSpPr>
        <p:spPr>
          <a:xfrm>
            <a:off x="7122455" y="1620900"/>
            <a:ext cx="1350629" cy="6392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Administrative Officer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Jennifer Johnson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3E28E54-DF2D-4915-BE4A-233C8BA623EF}"/>
              </a:ext>
            </a:extLst>
          </p:cNvPr>
          <p:cNvCxnSpPr>
            <a:stCxn id="15" idx="3"/>
          </p:cNvCxnSpPr>
          <p:nvPr/>
        </p:nvCxnSpPr>
        <p:spPr>
          <a:xfrm flipV="1">
            <a:off x="5412138" y="1512392"/>
            <a:ext cx="2370222" cy="1088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48939522-EEF8-894F-63A1-CCC56FBF4067}"/>
              </a:ext>
            </a:extLst>
          </p:cNvPr>
          <p:cNvSpPr/>
          <p:nvPr/>
        </p:nvSpPr>
        <p:spPr>
          <a:xfrm>
            <a:off x="4731341" y="2677332"/>
            <a:ext cx="1475327" cy="5767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900" dirty="0">
                <a:solidFill>
                  <a:schemeClr val="tx1"/>
                </a:solidFill>
              </a:rPr>
              <a:t>Library </a:t>
            </a:r>
            <a:r>
              <a:rPr lang="en-US" sz="900" dirty="0">
                <a:solidFill>
                  <a:prstClr val="black"/>
                </a:solidFill>
              </a:rPr>
              <a:t>Director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Kathryn Park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9361AEF-CAAA-0E14-55C6-275E4FCA21F5}"/>
              </a:ext>
            </a:extLst>
          </p:cNvPr>
          <p:cNvSpPr/>
          <p:nvPr/>
        </p:nvSpPr>
        <p:spPr>
          <a:xfrm>
            <a:off x="2982673" y="2682215"/>
            <a:ext cx="1467962" cy="9401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</a:endParaRPr>
          </a:p>
          <a:p>
            <a:pPr algn="ctr"/>
            <a:r>
              <a:rPr lang="en-US" sz="9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Director of Office of Planning, Effectiveness, Analytics/Assessment and Research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David Knopp</a:t>
            </a:r>
          </a:p>
          <a:p>
            <a:pPr algn="ctr"/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01D70CE-CAC9-1816-60BF-02C5B5509D88}"/>
              </a:ext>
            </a:extLst>
          </p:cNvPr>
          <p:cNvSpPr/>
          <p:nvPr/>
        </p:nvSpPr>
        <p:spPr>
          <a:xfrm>
            <a:off x="6487374" y="2677331"/>
            <a:ext cx="1475777" cy="5742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Adult Education</a:t>
            </a:r>
          </a:p>
          <a:p>
            <a:pPr lvl="0" algn="ctr"/>
            <a:r>
              <a:rPr lang="en-US" sz="900" dirty="0">
                <a:solidFill>
                  <a:prstClr val="black"/>
                </a:solidFill>
              </a:rPr>
              <a:t>Director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Joshua Hayes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CB961AA-EC1E-F785-7EC8-ED82D86E0623}"/>
              </a:ext>
            </a:extLst>
          </p:cNvPr>
          <p:cNvCxnSpPr>
            <a:cxnSpLocks/>
          </p:cNvCxnSpPr>
          <p:nvPr/>
        </p:nvCxnSpPr>
        <p:spPr>
          <a:xfrm>
            <a:off x="1208882" y="4311339"/>
            <a:ext cx="2680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64CF601-3509-ECD9-A30E-F36430A28253}"/>
              </a:ext>
            </a:extLst>
          </p:cNvPr>
          <p:cNvCxnSpPr>
            <a:cxnSpLocks/>
          </p:cNvCxnSpPr>
          <p:nvPr/>
        </p:nvCxnSpPr>
        <p:spPr>
          <a:xfrm>
            <a:off x="1198249" y="3035401"/>
            <a:ext cx="2680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2B7E35A-6542-17B0-B081-C5621421F46C}"/>
              </a:ext>
            </a:extLst>
          </p:cNvPr>
          <p:cNvCxnSpPr>
            <a:cxnSpLocks/>
          </p:cNvCxnSpPr>
          <p:nvPr/>
        </p:nvCxnSpPr>
        <p:spPr>
          <a:xfrm>
            <a:off x="1208882" y="3682286"/>
            <a:ext cx="2680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9F7D99C5-53DF-6CC4-DFBA-528D949B1B1E}"/>
              </a:ext>
            </a:extLst>
          </p:cNvPr>
          <p:cNvSpPr/>
          <p:nvPr/>
        </p:nvSpPr>
        <p:spPr>
          <a:xfrm>
            <a:off x="1311529" y="4048361"/>
            <a:ext cx="1398051" cy="58708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US" sz="9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Educational Technology Services D</a:t>
            </a:r>
            <a:r>
              <a:rPr lang="en-US" sz="900" dirty="0">
                <a:solidFill>
                  <a:prstClr val="black"/>
                </a:solidFill>
                <a:latin typeface="+mj-lt"/>
                <a:cs typeface="Arial" panose="020B0604020202020204" pitchFamily="34" charset="0"/>
              </a:rPr>
              <a:t>irector</a:t>
            </a:r>
          </a:p>
          <a:p>
            <a:pPr lvl="0" algn="ctr"/>
            <a:r>
              <a:rPr lang="en-US" sz="900" b="1" dirty="0">
                <a:solidFill>
                  <a:schemeClr val="tx1"/>
                </a:solidFill>
              </a:rPr>
              <a:t>Brad Denison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0009C59-2D01-8A73-B875-8F376BBCE027}"/>
              </a:ext>
            </a:extLst>
          </p:cNvPr>
          <p:cNvSpPr/>
          <p:nvPr/>
        </p:nvSpPr>
        <p:spPr>
          <a:xfrm>
            <a:off x="1309493" y="3421759"/>
            <a:ext cx="1385577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>
                <a:solidFill>
                  <a:schemeClr val="tx1"/>
                </a:solidFill>
              </a:rPr>
              <a:t>Collegiate High School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</a:rPr>
              <a:t>Principal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Sandi Belcher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62458A6-4173-D56A-00E3-24743365C982}"/>
              </a:ext>
            </a:extLst>
          </p:cNvPr>
          <p:cNvSpPr/>
          <p:nvPr/>
        </p:nvSpPr>
        <p:spPr>
          <a:xfrm>
            <a:off x="1313217" y="2677332"/>
            <a:ext cx="1381425" cy="644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/>
            <a:r>
              <a:rPr lang="en-US" sz="9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Academic Planning and Innovation Director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Dr. Michelle Davis</a:t>
            </a:r>
          </a:p>
          <a:p>
            <a:pPr algn="ctr"/>
            <a:endParaRPr lang="en-US" sz="9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1DA9D69-77C3-0C27-3DCB-7580CC279693}"/>
              </a:ext>
            </a:extLst>
          </p:cNvPr>
          <p:cNvCxnSpPr>
            <a:cxnSpLocks/>
          </p:cNvCxnSpPr>
          <p:nvPr/>
        </p:nvCxnSpPr>
        <p:spPr>
          <a:xfrm>
            <a:off x="1198249" y="4983985"/>
            <a:ext cx="2680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E4ACC2D9-A08C-4179-B30C-E5250A49621D}"/>
              </a:ext>
            </a:extLst>
          </p:cNvPr>
          <p:cNvSpPr/>
          <p:nvPr/>
        </p:nvSpPr>
        <p:spPr>
          <a:xfrm>
            <a:off x="1299519" y="4732775"/>
            <a:ext cx="1398051" cy="5742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prstClr val="black"/>
                </a:solidFill>
                <a:latin typeface="Century Gothic" panose="020B0502020202020204"/>
              </a:rPr>
              <a:t>Director of Program Development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Christina Bergvall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B19DF9E0-B3B2-71BC-8598-DB9231F1C848}"/>
              </a:ext>
            </a:extLst>
          </p:cNvPr>
          <p:cNvCxnSpPr>
            <a:cxnSpLocks/>
          </p:cNvCxnSpPr>
          <p:nvPr/>
        </p:nvCxnSpPr>
        <p:spPr>
          <a:xfrm>
            <a:off x="1208882" y="5691504"/>
            <a:ext cx="2680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003424E-6E4E-66ED-34E6-40322004BCBA}"/>
              </a:ext>
            </a:extLst>
          </p:cNvPr>
          <p:cNvCxnSpPr/>
          <p:nvPr/>
        </p:nvCxnSpPr>
        <p:spPr>
          <a:xfrm>
            <a:off x="1198249" y="3035401"/>
            <a:ext cx="0" cy="265610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089419A0-E922-EFE4-10F3-F657D0B710D7}"/>
              </a:ext>
            </a:extLst>
          </p:cNvPr>
          <p:cNvSpPr/>
          <p:nvPr/>
        </p:nvSpPr>
        <p:spPr>
          <a:xfrm>
            <a:off x="1309493" y="5404370"/>
            <a:ext cx="1398051" cy="5742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US" sz="900" dirty="0">
                <a:solidFill>
                  <a:schemeClr val="tx1"/>
                </a:solidFill>
              </a:rPr>
              <a:t>Director of Instructional Support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Shani Johnson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4BDF799-82CE-3D24-2ACE-F123EA7F688B}"/>
              </a:ext>
            </a:extLst>
          </p:cNvPr>
          <p:cNvCxnSpPr/>
          <p:nvPr/>
        </p:nvCxnSpPr>
        <p:spPr>
          <a:xfrm>
            <a:off x="2008518" y="2461202"/>
            <a:ext cx="523257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033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99B6838-FC0D-F7FD-78CA-EC7EDA9DBCA2}"/>
              </a:ext>
            </a:extLst>
          </p:cNvPr>
          <p:cNvCxnSpPr/>
          <p:nvPr/>
        </p:nvCxnSpPr>
        <p:spPr>
          <a:xfrm>
            <a:off x="2134272" y="4016244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D3CD1D5-7C25-3F73-9C28-52B6D45FD261}"/>
              </a:ext>
            </a:extLst>
          </p:cNvPr>
          <p:cNvCxnSpPr/>
          <p:nvPr/>
        </p:nvCxnSpPr>
        <p:spPr>
          <a:xfrm>
            <a:off x="3752259" y="4663067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0D53EFA-242C-57E0-EC88-A840336C74D3}"/>
              </a:ext>
            </a:extLst>
          </p:cNvPr>
          <p:cNvCxnSpPr/>
          <p:nvPr/>
        </p:nvCxnSpPr>
        <p:spPr>
          <a:xfrm>
            <a:off x="3741222" y="2244776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180134" y="1165549"/>
            <a:ext cx="5274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9" name="Straight Connector 1048"/>
          <p:cNvCxnSpPr/>
          <p:nvPr/>
        </p:nvCxnSpPr>
        <p:spPr>
          <a:xfrm>
            <a:off x="1271369" y="1797802"/>
            <a:ext cx="6568650" cy="32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8877" y="1417550"/>
            <a:ext cx="0" cy="7375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606425" y="818803"/>
            <a:ext cx="1670463" cy="64848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Vice President</a:t>
            </a:r>
            <a:r>
              <a:rPr kumimoji="0" lang="en-US" sz="9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for Fiscal Affairs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Dr. David </a:t>
            </a:r>
            <a:r>
              <a:rPr kumimoji="0" lang="en-US" sz="9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Wesse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100" name="Straight Connector 99"/>
          <p:cNvCxnSpPr/>
          <p:nvPr/>
        </p:nvCxnSpPr>
        <p:spPr>
          <a:xfrm>
            <a:off x="1176519" y="180819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 flipV="1">
            <a:off x="1271369" y="1801040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>
            <a:off x="476276" y="2896917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>
            <a:off x="472704" y="3555345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>
            <a:off x="472704" y="4149329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" name="Rectangle 91"/>
          <p:cNvSpPr/>
          <p:nvPr/>
        </p:nvSpPr>
        <p:spPr>
          <a:xfrm>
            <a:off x="588461" y="3306878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Accountant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Diane </a:t>
            </a:r>
            <a:r>
              <a:rPr kumimoji="0" lang="en-US" sz="9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Glowacki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594194" y="2655015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Payroll Supervisor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Patty Rosenfield</a:t>
            </a:r>
          </a:p>
        </p:txBody>
      </p:sp>
      <p:cxnSp>
        <p:nvCxnSpPr>
          <p:cNvPr id="53" name="Straight Connector 52"/>
          <p:cNvCxnSpPr/>
          <p:nvPr/>
        </p:nvCxnSpPr>
        <p:spPr>
          <a:xfrm>
            <a:off x="2102701" y="2805413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2124485" y="3374882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2113852" y="2220359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2194332" y="3759570"/>
            <a:ext cx="1346568" cy="5284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HR Specialist</a:t>
            </a:r>
          </a:p>
          <a:p>
            <a:pPr lvl="0" algn="ctr">
              <a:defRPr/>
            </a:pPr>
            <a:r>
              <a:rPr lang="en-US" sz="900" b="1" dirty="0">
                <a:solidFill>
                  <a:prstClr val="black"/>
                </a:solidFill>
              </a:rPr>
              <a:t>Ginger Hinckley</a:t>
            </a:r>
          </a:p>
        </p:txBody>
      </p:sp>
      <p:cxnSp>
        <p:nvCxnSpPr>
          <p:cNvPr id="69" name="Straight Connector 68"/>
          <p:cNvCxnSpPr/>
          <p:nvPr/>
        </p:nvCxnSpPr>
        <p:spPr>
          <a:xfrm>
            <a:off x="3739036" y="2895731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3749668" y="3438382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3759278" y="4044739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3837210" y="2595890"/>
            <a:ext cx="1208892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Buyers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Jerri Glenn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>
                <a:solidFill>
                  <a:prstClr val="black"/>
                </a:solidFill>
                <a:latin typeface="Century Gothic" panose="020B0502020202020204"/>
              </a:rPr>
              <a:t>Nicole Lloyd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3847443" y="4391091"/>
            <a:ext cx="1208892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Mail Room Clerk</a:t>
            </a:r>
          </a:p>
          <a:p>
            <a:pPr algn="ctr">
              <a:defRPr/>
            </a:pPr>
            <a:r>
              <a:rPr lang="en-US" sz="900" b="1" dirty="0">
                <a:solidFill>
                  <a:prstClr val="black"/>
                </a:solidFill>
              </a:rPr>
              <a:t>Patrick Harris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3857073" y="3791061"/>
            <a:ext cx="1208892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Shipping and Receiving Clerk</a:t>
            </a:r>
          </a:p>
          <a:p>
            <a:pPr lvl="0"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Travis Benz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109" name="Straight Connector 108"/>
          <p:cNvCxnSpPr/>
          <p:nvPr/>
        </p:nvCxnSpPr>
        <p:spPr>
          <a:xfrm flipV="1">
            <a:off x="2863856" y="1791877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2185389" y="1989585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Executive Director of Human Resources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Michael McGee</a:t>
            </a: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7840019" y="1801040"/>
            <a:ext cx="1637" cy="11295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7478728" y="2249643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7463474" y="2930567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1" name="Rectangle 120"/>
          <p:cNvSpPr/>
          <p:nvPr/>
        </p:nvSpPr>
        <p:spPr>
          <a:xfrm>
            <a:off x="6682937" y="2027500"/>
            <a:ext cx="961183" cy="4760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Campus Bookstore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6692462" y="2727605"/>
            <a:ext cx="961183" cy="4760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Records Management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3" name="Straight Connector 2"/>
          <p:cNvCxnSpPr>
            <a:stCxn id="91" idx="0"/>
          </p:cNvCxnSpPr>
          <p:nvPr/>
        </p:nvCxnSpPr>
        <p:spPr>
          <a:xfrm>
            <a:off x="1231011" y="4586415"/>
            <a:ext cx="0" cy="9072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578959" y="3916888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Accounts Payable</a:t>
            </a:r>
          </a:p>
        </p:txBody>
      </p:sp>
      <p:sp>
        <p:nvSpPr>
          <p:cNvPr id="89" name="Rectangle 88"/>
          <p:cNvSpPr/>
          <p:nvPr/>
        </p:nvSpPr>
        <p:spPr>
          <a:xfrm>
            <a:off x="557727" y="5188859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Accounts Receivable/Cashiers</a:t>
            </a:r>
          </a:p>
        </p:txBody>
      </p:sp>
      <p:sp>
        <p:nvSpPr>
          <p:cNvPr id="93" name="Rectangle 92"/>
          <p:cNvSpPr/>
          <p:nvPr/>
        </p:nvSpPr>
        <p:spPr>
          <a:xfrm>
            <a:off x="600173" y="2002409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Controller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Trudy Trochesset</a:t>
            </a:r>
          </a:p>
        </p:txBody>
      </p:sp>
      <p:sp>
        <p:nvSpPr>
          <p:cNvPr id="64" name="Rectangle 63"/>
          <p:cNvSpPr/>
          <p:nvPr/>
        </p:nvSpPr>
        <p:spPr>
          <a:xfrm>
            <a:off x="3842759" y="1998784"/>
            <a:ext cx="1208892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Director of Purchasing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Sonja Blinka</a:t>
            </a:r>
          </a:p>
        </p:txBody>
      </p:sp>
      <p:cxnSp>
        <p:nvCxnSpPr>
          <p:cNvPr id="74" name="Straight Connector 73"/>
          <p:cNvCxnSpPr/>
          <p:nvPr/>
        </p:nvCxnSpPr>
        <p:spPr>
          <a:xfrm>
            <a:off x="5207737" y="3038942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5207737" y="3710177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5207737" y="4436030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5212713" y="5096017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5330595" y="3479549"/>
            <a:ext cx="1083477" cy="5828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Vehicle Operations Mechanic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Darin </a:t>
            </a:r>
            <a:r>
              <a:rPr kumimoji="0" lang="en-US" sz="9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Plasek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320432" y="4182002"/>
            <a:ext cx="1083477" cy="5828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Grounds Supervisor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Stephen Downey</a:t>
            </a:r>
          </a:p>
        </p:txBody>
      </p:sp>
      <p:sp>
        <p:nvSpPr>
          <p:cNvPr id="67" name="Rectangle 66"/>
          <p:cNvSpPr/>
          <p:nvPr/>
        </p:nvSpPr>
        <p:spPr>
          <a:xfrm>
            <a:off x="5320432" y="4897452"/>
            <a:ext cx="1083477" cy="5828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Maintenance</a:t>
            </a:r>
          </a:p>
        </p:txBody>
      </p:sp>
      <p:cxnSp>
        <p:nvCxnSpPr>
          <p:cNvPr id="11" name="Elbow Connector 10"/>
          <p:cNvCxnSpPr>
            <a:stCxn id="73" idx="1"/>
          </p:cNvCxnSpPr>
          <p:nvPr/>
        </p:nvCxnSpPr>
        <p:spPr>
          <a:xfrm rot="10800000" flipV="1">
            <a:off x="5205628" y="2290191"/>
            <a:ext cx="138461" cy="3614118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5884020" y="1806965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5344088" y="1998784"/>
            <a:ext cx="1083477" cy="5828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Director of Facility Services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>
                <a:solidFill>
                  <a:prstClr val="black"/>
                </a:solidFill>
                <a:latin typeface="Century Gothic" panose="020B0502020202020204"/>
              </a:rPr>
              <a:t>Bo Bacon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5334527" y="2688265"/>
            <a:ext cx="1098632" cy="68461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Safety Officer and Energy Management Coordinator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Bill Roy</a:t>
            </a:r>
          </a:p>
        </p:txBody>
      </p:sp>
      <p:cxnSp>
        <p:nvCxnSpPr>
          <p:cNvPr id="68" name="Straight Connector 67"/>
          <p:cNvCxnSpPr/>
          <p:nvPr/>
        </p:nvCxnSpPr>
        <p:spPr>
          <a:xfrm>
            <a:off x="5207737" y="5906822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5320432" y="5612902"/>
            <a:ext cx="1083477" cy="5828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Custodial Services</a:t>
            </a:r>
          </a:p>
        </p:txBody>
      </p:sp>
      <p:cxnSp>
        <p:nvCxnSpPr>
          <p:cNvPr id="7" name="Elbow Connector 6"/>
          <p:cNvCxnSpPr>
            <a:stCxn id="93" idx="1"/>
          </p:cNvCxnSpPr>
          <p:nvPr/>
        </p:nvCxnSpPr>
        <p:spPr>
          <a:xfrm rot="10800000" flipV="1">
            <a:off x="472705" y="2250876"/>
            <a:ext cx="127469" cy="2646576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471706" y="4897452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" name="Rectangle 90"/>
          <p:cNvSpPr/>
          <p:nvPr/>
        </p:nvSpPr>
        <p:spPr>
          <a:xfrm>
            <a:off x="557727" y="4586415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aseline="0" dirty="0">
                <a:solidFill>
                  <a:prstClr val="black"/>
                </a:solidFill>
                <a:latin typeface="Century Gothic" panose="020B0502020202020204"/>
              </a:rPr>
              <a:t>Bursar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Andrea Fillip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8A8AE-E1A9-4673-B5E2-06DD7E876941}" type="datetime1">
              <a:rPr lang="en-US" smtClean="0"/>
              <a:t>9/15/2023</a:t>
            </a:fld>
            <a:endParaRPr lang="en-US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466B44E1-0849-B94B-BDA1-B35A0D7FC413}"/>
              </a:ext>
            </a:extLst>
          </p:cNvPr>
          <p:cNvSpPr txBox="1"/>
          <p:nvPr/>
        </p:nvSpPr>
        <p:spPr>
          <a:xfrm>
            <a:off x="1216" y="644462"/>
            <a:ext cx="10807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Fiscal Affairs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972E62E-F497-473A-B965-E1DAA2B51506}"/>
              </a:ext>
            </a:extLst>
          </p:cNvPr>
          <p:cNvSpPr/>
          <p:nvPr/>
        </p:nvSpPr>
        <p:spPr>
          <a:xfrm>
            <a:off x="5623345" y="886798"/>
            <a:ext cx="1350629" cy="5654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Administrative Assistant IV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Michelle Gerami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2D961A7F-FCE7-4163-902F-68C21E9FBE59}"/>
              </a:ext>
            </a:extLst>
          </p:cNvPr>
          <p:cNvSpPr/>
          <p:nvPr/>
        </p:nvSpPr>
        <p:spPr>
          <a:xfrm>
            <a:off x="2181106" y="2578282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Senior HR Business Partner</a:t>
            </a:r>
          </a:p>
          <a:p>
            <a:pPr lvl="0" algn="ctr">
              <a:defRPr/>
            </a:pPr>
            <a:r>
              <a:rPr lang="en-US" sz="900" b="1" dirty="0">
                <a:solidFill>
                  <a:prstClr val="black"/>
                </a:solidFill>
              </a:rPr>
              <a:t>Andrea Crucian</a:t>
            </a:r>
          </a:p>
        </p:txBody>
      </p:sp>
      <p:sp>
        <p:nvSpPr>
          <p:cNvPr id="63" name="Rectangle 62"/>
          <p:cNvSpPr/>
          <p:nvPr/>
        </p:nvSpPr>
        <p:spPr>
          <a:xfrm>
            <a:off x="2194332" y="3165329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HR Business Partner</a:t>
            </a:r>
          </a:p>
          <a:p>
            <a:pPr lvl="0" algn="ctr">
              <a:defRPr/>
            </a:pPr>
            <a:r>
              <a:rPr lang="en-US" sz="900" b="1" dirty="0">
                <a:solidFill>
                  <a:prstClr val="black"/>
                </a:solidFill>
              </a:rPr>
              <a:t>Tham Ware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2B50021-6E93-B688-EE06-A1CA007ED84E}"/>
              </a:ext>
            </a:extLst>
          </p:cNvPr>
          <p:cNvSpPr/>
          <p:nvPr/>
        </p:nvSpPr>
        <p:spPr>
          <a:xfrm>
            <a:off x="3847443" y="3193303"/>
            <a:ext cx="1208892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prstClr val="black"/>
                </a:solidFill>
                <a:latin typeface="Century Gothic" panose="020B0502020202020204"/>
              </a:rPr>
              <a:t>Purchasing Assistant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Nikki Bleimeyer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CAF97FF-5238-8949-35AA-61EE03A4803D}"/>
              </a:ext>
            </a:extLst>
          </p:cNvPr>
          <p:cNvCxnSpPr/>
          <p:nvPr/>
        </p:nvCxnSpPr>
        <p:spPr>
          <a:xfrm>
            <a:off x="3728403" y="2247251"/>
            <a:ext cx="20242" cy="24158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08CE8B3-E23B-A0B3-2E79-B302A7A6B58A}"/>
              </a:ext>
            </a:extLst>
          </p:cNvPr>
          <p:cNvCxnSpPr>
            <a:cxnSpLocks/>
          </p:cNvCxnSpPr>
          <p:nvPr/>
        </p:nvCxnSpPr>
        <p:spPr>
          <a:xfrm>
            <a:off x="2102701" y="2220359"/>
            <a:ext cx="11151" cy="18034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9000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913BEBC-5ED0-91A6-D406-B1945DF115C0}"/>
              </a:ext>
            </a:extLst>
          </p:cNvPr>
          <p:cNvCxnSpPr/>
          <p:nvPr/>
        </p:nvCxnSpPr>
        <p:spPr>
          <a:xfrm>
            <a:off x="4526477" y="1435084"/>
            <a:ext cx="25770" cy="16649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0A9A07F-0EB5-F0EA-81D1-E0EA56893EAA}"/>
              </a:ext>
            </a:extLst>
          </p:cNvPr>
          <p:cNvCxnSpPr>
            <a:cxnSpLocks/>
          </p:cNvCxnSpPr>
          <p:nvPr/>
        </p:nvCxnSpPr>
        <p:spPr>
          <a:xfrm>
            <a:off x="5721823" y="2340062"/>
            <a:ext cx="0" cy="16374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7237F34-FCC9-931E-CDDD-72C0FB94D08E}"/>
              </a:ext>
            </a:extLst>
          </p:cNvPr>
          <p:cNvCxnSpPr>
            <a:cxnSpLocks/>
          </p:cNvCxnSpPr>
          <p:nvPr/>
        </p:nvCxnSpPr>
        <p:spPr>
          <a:xfrm>
            <a:off x="6867541" y="2351213"/>
            <a:ext cx="55717" cy="43365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6EF67EB-1001-40BD-B884-E641A0B6143F}"/>
              </a:ext>
            </a:extLst>
          </p:cNvPr>
          <p:cNvCxnSpPr>
            <a:cxnSpLocks/>
          </p:cNvCxnSpPr>
          <p:nvPr/>
        </p:nvCxnSpPr>
        <p:spPr>
          <a:xfrm>
            <a:off x="1054669" y="2368466"/>
            <a:ext cx="0" cy="16374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54CDEAFD-FB0C-4381-B3AA-82CBB32F7432}"/>
              </a:ext>
            </a:extLst>
          </p:cNvPr>
          <p:cNvCxnSpPr>
            <a:cxnSpLocks/>
          </p:cNvCxnSpPr>
          <p:nvPr/>
        </p:nvCxnSpPr>
        <p:spPr>
          <a:xfrm>
            <a:off x="2191597" y="2357315"/>
            <a:ext cx="0" cy="16374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C710DFF7-D7A6-463D-B8B5-F01490A76590}"/>
              </a:ext>
            </a:extLst>
          </p:cNvPr>
          <p:cNvCxnSpPr>
            <a:cxnSpLocks/>
          </p:cNvCxnSpPr>
          <p:nvPr/>
        </p:nvCxnSpPr>
        <p:spPr>
          <a:xfrm flipH="1">
            <a:off x="3349590" y="2362364"/>
            <a:ext cx="13199" cy="10047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A4408657-3835-4823-A253-53C3088D9FAC}"/>
              </a:ext>
            </a:extLst>
          </p:cNvPr>
          <p:cNvCxnSpPr>
            <a:cxnSpLocks/>
          </p:cNvCxnSpPr>
          <p:nvPr/>
        </p:nvCxnSpPr>
        <p:spPr>
          <a:xfrm flipH="1">
            <a:off x="8077140" y="2347967"/>
            <a:ext cx="13199" cy="10047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2845003" y="1336773"/>
            <a:ext cx="0" cy="1966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7" name="Rectangle 96"/>
          <p:cNvSpPr/>
          <p:nvPr/>
        </p:nvSpPr>
        <p:spPr>
          <a:xfrm>
            <a:off x="6304602" y="2538889"/>
            <a:ext cx="1114992" cy="8798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Associate Dean of Student Services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Michelle Brezina</a:t>
            </a:r>
          </a:p>
        </p:txBody>
      </p:sp>
      <p:sp>
        <p:nvSpPr>
          <p:cNvPr id="48" name="Rectangle 47"/>
          <p:cNvSpPr/>
          <p:nvPr/>
        </p:nvSpPr>
        <p:spPr>
          <a:xfrm>
            <a:off x="1647468" y="2567652"/>
            <a:ext cx="1119190" cy="851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Director of</a:t>
            </a:r>
            <a:r>
              <a:rPr kumimoji="0" lang="en-US" sz="9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Enrollment Management 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Ana Lisa Garza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22245" y="2567652"/>
            <a:ext cx="1064848" cy="851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Director of Admissions/ Records and Registrar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Tomas Garcia</a:t>
            </a:r>
          </a:p>
        </p:txBody>
      </p:sp>
      <p:sp>
        <p:nvSpPr>
          <p:cNvPr id="37" name="Rectangle 36"/>
          <p:cNvSpPr/>
          <p:nvPr/>
        </p:nvSpPr>
        <p:spPr>
          <a:xfrm>
            <a:off x="2187818" y="1454370"/>
            <a:ext cx="1389386" cy="71423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Administrative Officer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Leanne Downton</a:t>
            </a:r>
          </a:p>
        </p:txBody>
      </p:sp>
      <p:sp>
        <p:nvSpPr>
          <p:cNvPr id="53" name="Rectangle 52"/>
          <p:cNvSpPr/>
          <p:nvPr/>
        </p:nvSpPr>
        <p:spPr>
          <a:xfrm>
            <a:off x="1663371" y="3499188"/>
            <a:ext cx="1108051" cy="85777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College Connections – Enrollment Coaches</a:t>
            </a:r>
          </a:p>
        </p:txBody>
      </p:sp>
      <p:sp>
        <p:nvSpPr>
          <p:cNvPr id="58" name="Rectangle 57"/>
          <p:cNvSpPr/>
          <p:nvPr/>
        </p:nvSpPr>
        <p:spPr>
          <a:xfrm>
            <a:off x="6311866" y="3477406"/>
            <a:ext cx="1107727" cy="61509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Student Success Center (Advising)</a:t>
            </a:r>
          </a:p>
        </p:txBody>
      </p:sp>
      <p:sp>
        <p:nvSpPr>
          <p:cNvPr id="59" name="Rectangle 58"/>
          <p:cNvSpPr/>
          <p:nvPr/>
        </p:nvSpPr>
        <p:spPr>
          <a:xfrm>
            <a:off x="6304602" y="4151143"/>
            <a:ext cx="1107098" cy="61509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Disability Services</a:t>
            </a:r>
          </a:p>
        </p:txBody>
      </p:sp>
      <p:sp>
        <p:nvSpPr>
          <p:cNvPr id="65" name="Rectangle 64"/>
          <p:cNvSpPr/>
          <p:nvPr/>
        </p:nvSpPr>
        <p:spPr>
          <a:xfrm>
            <a:off x="522245" y="3499188"/>
            <a:ext cx="1075481" cy="8672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Student Help Center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8111174" y="6317376"/>
            <a:ext cx="859712" cy="370396"/>
          </a:xfrm>
        </p:spPr>
        <p:txBody>
          <a:bodyPr/>
          <a:lstStyle/>
          <a:p>
            <a:fld id="{8819C13A-56F6-4236-BDEF-BF154E062E72}" type="datetime1">
              <a:rPr lang="en-US" smtClean="0"/>
              <a:t>9/15/2023</a:t>
            </a:fld>
            <a:endParaRPr lang="en-US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09BC5EF-9963-B148-82D2-1F6FD2D364D1}"/>
              </a:ext>
            </a:extLst>
          </p:cNvPr>
          <p:cNvSpPr txBox="1"/>
          <p:nvPr/>
        </p:nvSpPr>
        <p:spPr>
          <a:xfrm>
            <a:off x="1216" y="566402"/>
            <a:ext cx="13997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 Services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A251488D-D0FB-40F2-BC46-990E299F377C}"/>
              </a:ext>
            </a:extLst>
          </p:cNvPr>
          <p:cNvSpPr/>
          <p:nvPr/>
        </p:nvSpPr>
        <p:spPr>
          <a:xfrm>
            <a:off x="7495854" y="2549522"/>
            <a:ext cx="1070609" cy="87143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Director of Testing Services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>
                <a:solidFill>
                  <a:prstClr val="black"/>
                </a:solidFill>
                <a:latin typeface="Century Gothic" panose="020B0502020202020204"/>
              </a:rPr>
              <a:t>Theresa Jones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52F36CDF-4FB0-416C-951F-6EF294602FBC}"/>
              </a:ext>
            </a:extLst>
          </p:cNvPr>
          <p:cNvSpPr/>
          <p:nvPr/>
        </p:nvSpPr>
        <p:spPr>
          <a:xfrm>
            <a:off x="5172357" y="2549522"/>
            <a:ext cx="1053082" cy="8798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Director of </a:t>
            </a:r>
          </a:p>
          <a:p>
            <a:pPr lvl="0" algn="ctr"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Dual Credit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Dr. Anne Dickens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80AA208-61BC-4292-AB6E-FB03447F460B}"/>
              </a:ext>
            </a:extLst>
          </p:cNvPr>
          <p:cNvCxnSpPr/>
          <p:nvPr/>
        </p:nvCxnSpPr>
        <p:spPr>
          <a:xfrm>
            <a:off x="2845003" y="1336773"/>
            <a:ext cx="107841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2833482" y="2567286"/>
            <a:ext cx="1090407" cy="85110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prstClr val="black"/>
                </a:solidFill>
                <a:latin typeface="Century Gothic" panose="020B0502020202020204"/>
              </a:rPr>
              <a:t>Title V Director (PASOS)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Deborah Fregia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691246" y="1054203"/>
            <a:ext cx="1670463" cy="64848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Vice President</a:t>
            </a:r>
            <a:r>
              <a:rPr kumimoji="0" lang="en-US" sz="9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for Student Services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Dr. </a:t>
            </a:r>
            <a:r>
              <a:rPr lang="en-US" sz="900" b="1" dirty="0">
                <a:solidFill>
                  <a:prstClr val="black"/>
                </a:solidFill>
                <a:latin typeface="Century Gothic" panose="020B0502020202020204"/>
              </a:rPr>
              <a:t>Helen Brewer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994561" y="2549522"/>
            <a:ext cx="1115372" cy="87143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Director of Student Financial Services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Sandra Guzman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46C123-117D-A712-58BD-5FC925D40A51}"/>
              </a:ext>
            </a:extLst>
          </p:cNvPr>
          <p:cNvSpPr/>
          <p:nvPr/>
        </p:nvSpPr>
        <p:spPr>
          <a:xfrm>
            <a:off x="5172357" y="3484807"/>
            <a:ext cx="1053083" cy="85777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Dual Credit – Enrollment Coaches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3CA3C97-BBA4-B552-1A78-31ED2F0DF160}"/>
              </a:ext>
            </a:extLst>
          </p:cNvPr>
          <p:cNvCxnSpPr/>
          <p:nvPr/>
        </p:nvCxnSpPr>
        <p:spPr>
          <a:xfrm>
            <a:off x="1054669" y="2351213"/>
            <a:ext cx="703567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99607CFC-AB2A-7071-56AF-5247F67B8074}"/>
              </a:ext>
            </a:extLst>
          </p:cNvPr>
          <p:cNvSpPr/>
          <p:nvPr/>
        </p:nvSpPr>
        <p:spPr>
          <a:xfrm>
            <a:off x="6304602" y="6166517"/>
            <a:ext cx="1107098" cy="61509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Student Support Services, TRIO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6148B25-FD39-DA58-B642-E7D761A8A0A8}"/>
              </a:ext>
            </a:extLst>
          </p:cNvPr>
          <p:cNvSpPr/>
          <p:nvPr/>
        </p:nvSpPr>
        <p:spPr>
          <a:xfrm>
            <a:off x="6304602" y="5498617"/>
            <a:ext cx="1107098" cy="61509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Career Services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E079150-EAF9-FC2A-D311-A5755935A9F0}"/>
              </a:ext>
            </a:extLst>
          </p:cNvPr>
          <p:cNvSpPr/>
          <p:nvPr/>
        </p:nvSpPr>
        <p:spPr>
          <a:xfrm>
            <a:off x="6304602" y="4824880"/>
            <a:ext cx="1107098" cy="61509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Office for Veteran Success</a:t>
            </a:r>
          </a:p>
        </p:txBody>
      </p:sp>
    </p:spTree>
    <p:extLst>
      <p:ext uri="{BB962C8B-B14F-4D97-AF65-F5344CB8AC3E}">
        <p14:creationId xmlns:p14="http://schemas.microsoft.com/office/powerpoint/2010/main" val="1930365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B8FE600-3BD3-438C-125C-67B329E04B01}"/>
              </a:ext>
            </a:extLst>
          </p:cNvPr>
          <p:cNvCxnSpPr/>
          <p:nvPr/>
        </p:nvCxnSpPr>
        <p:spPr>
          <a:xfrm>
            <a:off x="5947774" y="3053130"/>
            <a:ext cx="22738" cy="176192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F0F42732-3A09-4E4F-ABCB-3F6E7ED6179D}"/>
              </a:ext>
            </a:extLst>
          </p:cNvPr>
          <p:cNvCxnSpPr>
            <a:cxnSpLocks/>
          </p:cNvCxnSpPr>
          <p:nvPr/>
        </p:nvCxnSpPr>
        <p:spPr>
          <a:xfrm>
            <a:off x="4583150" y="3052993"/>
            <a:ext cx="1" cy="29171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C04C338-44AF-47B3-B413-2891FBB5B37C}"/>
              </a:ext>
            </a:extLst>
          </p:cNvPr>
          <p:cNvCxnSpPr>
            <a:cxnSpLocks/>
          </p:cNvCxnSpPr>
          <p:nvPr/>
        </p:nvCxnSpPr>
        <p:spPr>
          <a:xfrm flipH="1">
            <a:off x="4579011" y="1234771"/>
            <a:ext cx="10186" cy="18208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6E4D212-A490-4459-86F1-8471F1E33DCF}"/>
              </a:ext>
            </a:extLst>
          </p:cNvPr>
          <p:cNvCxnSpPr>
            <a:cxnSpLocks/>
          </p:cNvCxnSpPr>
          <p:nvPr/>
        </p:nvCxnSpPr>
        <p:spPr>
          <a:xfrm>
            <a:off x="2866291" y="1575877"/>
            <a:ext cx="215228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2876904" y="1586510"/>
            <a:ext cx="0" cy="1966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2209086" y="1714740"/>
            <a:ext cx="1389386" cy="71423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Administrative Officer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Leanne Downton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712514" y="1197613"/>
            <a:ext cx="1670463" cy="64848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Vice President</a:t>
            </a:r>
            <a:r>
              <a:rPr kumimoji="0" lang="en-US" sz="9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for Student Services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Dr. </a:t>
            </a:r>
            <a:r>
              <a:rPr lang="en-US" sz="900" b="1" dirty="0">
                <a:solidFill>
                  <a:prstClr val="black"/>
                </a:solidFill>
                <a:latin typeface="Century Gothic" panose="020B0502020202020204"/>
              </a:rPr>
              <a:t>Helen Brewer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881205" y="2177818"/>
            <a:ext cx="1389386" cy="71423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Dean of</a:t>
            </a:r>
            <a:r>
              <a:rPr kumimoji="0" lang="en-US" sz="9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Students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Dr. Marita Esposito</a:t>
            </a:r>
          </a:p>
        </p:txBody>
      </p:sp>
      <p:sp>
        <p:nvSpPr>
          <p:cNvPr id="60" name="Rectangle 59"/>
          <p:cNvSpPr/>
          <p:nvPr/>
        </p:nvSpPr>
        <p:spPr>
          <a:xfrm>
            <a:off x="4064327" y="3251106"/>
            <a:ext cx="1028444" cy="8651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Director of Student Life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Tige Cornelius</a:t>
            </a:r>
          </a:p>
        </p:txBody>
      </p:sp>
      <p:sp>
        <p:nvSpPr>
          <p:cNvPr id="61" name="Rectangle 60"/>
          <p:cNvSpPr/>
          <p:nvPr/>
        </p:nvSpPr>
        <p:spPr>
          <a:xfrm>
            <a:off x="4077967" y="4209600"/>
            <a:ext cx="1028444" cy="8651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Gym Facilities and Club Sports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446818" y="4229818"/>
            <a:ext cx="1028444" cy="8651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Upward Bound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9C13A-56F6-4236-BDEF-BF154E062E72}" type="datetime1">
              <a:rPr lang="en-US" smtClean="0"/>
              <a:t>9/15/2023</a:t>
            </a:fld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09BC5EF-9963-B148-82D2-1F6FD2D364D1}"/>
              </a:ext>
            </a:extLst>
          </p:cNvPr>
          <p:cNvSpPr txBox="1"/>
          <p:nvPr/>
        </p:nvSpPr>
        <p:spPr>
          <a:xfrm>
            <a:off x="1216" y="644462"/>
            <a:ext cx="13997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 Services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35F2C6C-2FE5-4176-830E-8CABC6E91DAE}"/>
              </a:ext>
            </a:extLst>
          </p:cNvPr>
          <p:cNvSpPr/>
          <p:nvPr/>
        </p:nvSpPr>
        <p:spPr>
          <a:xfrm>
            <a:off x="4077967" y="5187761"/>
            <a:ext cx="1028444" cy="8651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prstClr val="black"/>
                </a:solidFill>
                <a:latin typeface="Century Gothic" panose="020B0502020202020204"/>
              </a:rPr>
              <a:t>Clubs and Organizations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B93840A-3072-D289-B39F-F3B5E95A42AC}"/>
              </a:ext>
            </a:extLst>
          </p:cNvPr>
          <p:cNvSpPr/>
          <p:nvPr/>
        </p:nvSpPr>
        <p:spPr>
          <a:xfrm>
            <a:off x="5446818" y="3251106"/>
            <a:ext cx="1028444" cy="8651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Director of Upward Bound</a:t>
            </a:r>
          </a:p>
          <a:p>
            <a:pPr algn="ctr"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Priscilla Culver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E51203D-AE0F-73CD-C46F-15829E5F88CE}"/>
              </a:ext>
            </a:extLst>
          </p:cNvPr>
          <p:cNvCxnSpPr/>
          <p:nvPr/>
        </p:nvCxnSpPr>
        <p:spPr>
          <a:xfrm>
            <a:off x="3178050" y="3061991"/>
            <a:ext cx="0" cy="2856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2637258" y="3292018"/>
            <a:ext cx="1108712" cy="8651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Title V Director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prstClr val="black"/>
                </a:solidFill>
                <a:latin typeface="Century Gothic" panose="020B0502020202020204"/>
              </a:rPr>
              <a:t>(PASS)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Courtney Byers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60D25C0-9247-BC80-0297-1EF08B35589F}"/>
              </a:ext>
            </a:extLst>
          </p:cNvPr>
          <p:cNvCxnSpPr>
            <a:cxnSpLocks/>
          </p:cNvCxnSpPr>
          <p:nvPr/>
        </p:nvCxnSpPr>
        <p:spPr>
          <a:xfrm>
            <a:off x="3178050" y="3052993"/>
            <a:ext cx="2776701" cy="89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9719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3EF8B5D-94EF-4AE2-99E4-8F9DE55B3AB9}"/>
              </a:ext>
            </a:extLst>
          </p:cNvPr>
          <p:cNvCxnSpPr/>
          <p:nvPr/>
        </p:nvCxnSpPr>
        <p:spPr>
          <a:xfrm flipV="1">
            <a:off x="8060976" y="2773148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503661" y="2189984"/>
            <a:ext cx="5274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1211095" y="2789599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7" name="Rectangle 116"/>
          <p:cNvSpPr/>
          <p:nvPr/>
        </p:nvSpPr>
        <p:spPr>
          <a:xfrm>
            <a:off x="5797223" y="1956405"/>
            <a:ext cx="1468658" cy="4574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Administrative</a:t>
            </a:r>
            <a:r>
              <a:rPr kumimoji="0" lang="en-US" sz="9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Officer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Elizabeth Trichel</a:t>
            </a:r>
          </a:p>
        </p:txBody>
      </p:sp>
      <p:cxnSp>
        <p:nvCxnSpPr>
          <p:cNvPr id="100" name="Straight Connector 99"/>
          <p:cNvCxnSpPr/>
          <p:nvPr/>
        </p:nvCxnSpPr>
        <p:spPr>
          <a:xfrm>
            <a:off x="803345" y="273777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973975" y="2773150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507705" y="2912423"/>
            <a:ext cx="1431902" cy="56358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Scholarship Specialist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>
                <a:solidFill>
                  <a:schemeClr val="tx1"/>
                </a:solidFill>
                <a:latin typeface="Century Gothic" panose="020B0502020202020204"/>
              </a:rPr>
              <a:t>Isabelle Faust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113" name="Straight Connector 112"/>
          <p:cNvCxnSpPr/>
          <p:nvPr/>
        </p:nvCxnSpPr>
        <p:spPr>
          <a:xfrm flipV="1">
            <a:off x="6521480" y="2773149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2137383" y="1699663"/>
            <a:ext cx="1670463" cy="7600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Foundation Board</a:t>
            </a:r>
          </a:p>
        </p:txBody>
      </p:sp>
      <p:cxnSp>
        <p:nvCxnSpPr>
          <p:cNvPr id="5" name="Elbow Connector 4"/>
          <p:cNvCxnSpPr>
            <a:cxnSpLocks/>
          </p:cNvCxnSpPr>
          <p:nvPr/>
        </p:nvCxnSpPr>
        <p:spPr>
          <a:xfrm rot="5400000" flipH="1" flipV="1">
            <a:off x="3831732" y="683585"/>
            <a:ext cx="146328" cy="1885829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1" name="Rectangle 80"/>
          <p:cNvSpPr/>
          <p:nvPr/>
        </p:nvSpPr>
        <p:spPr>
          <a:xfrm>
            <a:off x="5894796" y="2912220"/>
            <a:ext cx="1311217" cy="57513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Grants Compliance Officer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Cynthia Pagan</a:t>
            </a:r>
          </a:p>
        </p:txBody>
      </p:sp>
      <p:sp>
        <p:nvSpPr>
          <p:cNvPr id="84" name="Rectangle 83"/>
          <p:cNvSpPr/>
          <p:nvPr/>
        </p:nvSpPr>
        <p:spPr>
          <a:xfrm>
            <a:off x="7415954" y="2910889"/>
            <a:ext cx="1305199" cy="57513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Grant Writer </a:t>
            </a:r>
          </a:p>
          <a:p>
            <a:pPr lvl="0" algn="ctr"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Lara Duhon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4846610" y="1547293"/>
            <a:ext cx="0" cy="15366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961851" y="1658315"/>
            <a:ext cx="1670463" cy="10027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Vice President for Institutional Advancement/Executive Director of COM Foundation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>
                <a:solidFill>
                  <a:prstClr val="black"/>
                </a:solidFill>
                <a:latin typeface="Century Gothic" panose="020B0502020202020204"/>
              </a:rPr>
              <a:t>Dr. Lisa Watson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2104290" y="2922854"/>
            <a:ext cx="1758117" cy="5702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 Coordinator – Fundraiser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  <a:t>Samantha Gathright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022292" y="2922854"/>
            <a:ext cx="1641298" cy="5651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Foundation Research, Data and Technology Officer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Anita Garcia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6EB30-C8E9-4844-9123-51D6893C0FE0}" type="datetime1">
              <a:rPr lang="en-US" smtClean="0"/>
              <a:t>9/15/2023</a:t>
            </a:fld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70DA204-C13B-AF42-9DF1-4A10DBC38193}"/>
              </a:ext>
            </a:extLst>
          </p:cNvPr>
          <p:cNvSpPr txBox="1"/>
          <p:nvPr/>
        </p:nvSpPr>
        <p:spPr>
          <a:xfrm>
            <a:off x="1216" y="644462"/>
            <a:ext cx="38459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Institutional Advancement and COM Foundation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41B882F-1AE8-4B18-B78E-A71C8206EC95}"/>
              </a:ext>
            </a:extLst>
          </p:cNvPr>
          <p:cNvCxnSpPr>
            <a:cxnSpLocks/>
          </p:cNvCxnSpPr>
          <p:nvPr/>
        </p:nvCxnSpPr>
        <p:spPr>
          <a:xfrm>
            <a:off x="1211095" y="2773148"/>
            <a:ext cx="6844529" cy="48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2745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>
            <a:cxnSpLocks/>
          </p:cNvCxnSpPr>
          <p:nvPr/>
        </p:nvCxnSpPr>
        <p:spPr>
          <a:xfrm>
            <a:off x="4510002" y="1967121"/>
            <a:ext cx="0" cy="7767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5467F5E-8AEB-2CD7-22A8-EF4EB6CE9BA2}"/>
              </a:ext>
            </a:extLst>
          </p:cNvPr>
          <p:cNvCxnSpPr/>
          <p:nvPr/>
        </p:nvCxnSpPr>
        <p:spPr>
          <a:xfrm flipV="1">
            <a:off x="6033740" y="2290469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1317055" y="2266451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9" name="Straight Connector 1048"/>
          <p:cNvCxnSpPr/>
          <p:nvPr/>
        </p:nvCxnSpPr>
        <p:spPr>
          <a:xfrm>
            <a:off x="1323747" y="2266366"/>
            <a:ext cx="6318328" cy="131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930949" y="228667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851104" y="2266366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562537" y="2467900"/>
            <a:ext cx="1431902" cy="5651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Communications Officer</a:t>
            </a:r>
          </a:p>
          <a:p>
            <a:pPr lvl="0" algn="ctr">
              <a:defRPr/>
            </a:pPr>
            <a:r>
              <a:rPr lang="en-US" sz="900" b="1" dirty="0">
                <a:solidFill>
                  <a:prstClr val="black"/>
                </a:solidFill>
              </a:rPr>
              <a:t>Monique </a:t>
            </a:r>
            <a:r>
              <a:rPr lang="en-US" sz="900" b="1" dirty="0" err="1">
                <a:solidFill>
                  <a:prstClr val="black"/>
                </a:solidFill>
              </a:rPr>
              <a:t>Sennet</a:t>
            </a:r>
            <a:endParaRPr lang="en-US" sz="900" b="1" dirty="0">
              <a:solidFill>
                <a:prstClr val="black"/>
              </a:solidFill>
            </a:endParaRPr>
          </a:p>
        </p:txBody>
      </p:sp>
      <p:cxnSp>
        <p:nvCxnSpPr>
          <p:cNvPr id="114" name="Straight Connector 113"/>
          <p:cNvCxnSpPr/>
          <p:nvPr/>
        </p:nvCxnSpPr>
        <p:spPr>
          <a:xfrm flipV="1">
            <a:off x="7637803" y="2279512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1" name="Rectangle 80"/>
          <p:cNvSpPr/>
          <p:nvPr/>
        </p:nvSpPr>
        <p:spPr>
          <a:xfrm>
            <a:off x="5333299" y="2461317"/>
            <a:ext cx="1431902" cy="5651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Multi-Media Designer</a:t>
            </a:r>
          </a:p>
          <a:p>
            <a:pPr lvl="0" algn="ctr">
              <a:defRPr/>
            </a:pPr>
            <a:r>
              <a:rPr lang="en-US" sz="900" b="1" dirty="0">
                <a:solidFill>
                  <a:prstClr val="black"/>
                </a:solidFill>
              </a:rPr>
              <a:t>Scott Turnbough</a:t>
            </a:r>
          </a:p>
        </p:txBody>
      </p:sp>
      <p:sp>
        <p:nvSpPr>
          <p:cNvPr id="84" name="Rectangle 83"/>
          <p:cNvSpPr/>
          <p:nvPr/>
        </p:nvSpPr>
        <p:spPr>
          <a:xfrm>
            <a:off x="6926124" y="2461317"/>
            <a:ext cx="1431902" cy="5651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Full Stack Developer/Web Designer</a:t>
            </a:r>
          </a:p>
          <a:p>
            <a:pPr lvl="0" algn="ctr">
              <a:defRPr/>
            </a:pPr>
            <a:r>
              <a:rPr lang="en-US" sz="900" b="1" dirty="0">
                <a:solidFill>
                  <a:prstClr val="black"/>
                </a:solidFill>
              </a:rPr>
              <a:t>Chris Carpenter</a:t>
            </a:r>
          </a:p>
        </p:txBody>
      </p:sp>
      <p:sp>
        <p:nvSpPr>
          <p:cNvPr id="64" name="Rectangle 63"/>
          <p:cNvSpPr/>
          <p:nvPr/>
        </p:nvSpPr>
        <p:spPr>
          <a:xfrm>
            <a:off x="3751689" y="2467900"/>
            <a:ext cx="1431902" cy="5651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Creative Services Manager</a:t>
            </a:r>
          </a:p>
          <a:p>
            <a:pPr lvl="0" algn="ctr">
              <a:defRPr/>
            </a:pPr>
            <a:r>
              <a:rPr lang="en-US" sz="900" b="1" dirty="0">
                <a:solidFill>
                  <a:prstClr val="black"/>
                </a:solidFill>
              </a:rPr>
              <a:t>Carl Owens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56B41-A1D0-4E84-932E-4BAFEF260BB8}" type="datetime1">
              <a:rPr lang="en-US" smtClean="0"/>
              <a:t>9/15/2023</a:t>
            </a:fld>
            <a:endParaRPr lang="en-US"/>
          </a:p>
        </p:txBody>
      </p:sp>
      <p:cxnSp>
        <p:nvCxnSpPr>
          <p:cNvPr id="3" name="Straight Connector 2"/>
          <p:cNvCxnSpPr>
            <a:stCxn id="15" idx="3"/>
          </p:cNvCxnSpPr>
          <p:nvPr/>
        </p:nvCxnSpPr>
        <p:spPr>
          <a:xfrm flipV="1">
            <a:off x="5345234" y="1700381"/>
            <a:ext cx="408535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5526446" y="1401999"/>
            <a:ext cx="1431902" cy="5651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Executive Administrative Assistant</a:t>
            </a:r>
          </a:p>
          <a:p>
            <a:pPr lvl="0" algn="ctr">
              <a:defRPr/>
            </a:pPr>
            <a:r>
              <a:rPr lang="en-US" sz="900" b="1" dirty="0">
                <a:solidFill>
                  <a:prstClr val="black"/>
                </a:solidFill>
              </a:rPr>
              <a:t>Amanda Garza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674771" y="1317701"/>
            <a:ext cx="1670463" cy="7653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Executive Director of Marketing and Public Affairs</a:t>
            </a:r>
          </a:p>
          <a:p>
            <a:pPr lvl="0" algn="ctr">
              <a:defRPr/>
            </a:pPr>
            <a:r>
              <a:rPr lang="en-US" sz="900" b="1" dirty="0">
                <a:solidFill>
                  <a:prstClr val="black"/>
                </a:solidFill>
              </a:rPr>
              <a:t>Diane Burkett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37EEB03-7F6E-4F4F-9B52-A7728726C0F2}"/>
              </a:ext>
            </a:extLst>
          </p:cNvPr>
          <p:cNvSpPr txBox="1"/>
          <p:nvPr/>
        </p:nvSpPr>
        <p:spPr>
          <a:xfrm>
            <a:off x="1216" y="644462"/>
            <a:ext cx="22733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 and Public Affairs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F18885A-CF41-1341-7F5E-8E09BF478DCF}"/>
              </a:ext>
            </a:extLst>
          </p:cNvPr>
          <p:cNvSpPr/>
          <p:nvPr/>
        </p:nvSpPr>
        <p:spPr>
          <a:xfrm>
            <a:off x="2157113" y="2461317"/>
            <a:ext cx="1431902" cy="5651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Communications Specialist</a:t>
            </a:r>
          </a:p>
          <a:p>
            <a:pPr lvl="0" algn="ctr">
              <a:defRPr/>
            </a:pPr>
            <a:r>
              <a:rPr lang="en-US" sz="900" b="1" dirty="0">
                <a:solidFill>
                  <a:prstClr val="black"/>
                </a:solidFill>
              </a:rPr>
              <a:t>Jose Salazar</a:t>
            </a:r>
          </a:p>
        </p:txBody>
      </p:sp>
    </p:spTree>
    <p:extLst>
      <p:ext uri="{BB962C8B-B14F-4D97-AF65-F5344CB8AC3E}">
        <p14:creationId xmlns:p14="http://schemas.microsoft.com/office/powerpoint/2010/main" val="239714950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milyTree04_16x9.potx" id="{B964823B-9989-4770-AD4F-CD518EC6023C}" vid="{1B7A11DD-A8BF-4C0B-8348-71949B7D9CE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62EA5AA-D3D5-4B10-9C09-B7FD00A84C2D}"/>
</file>

<file path=customXml/itemProps2.xml><?xml version="1.0" encoding="utf-8"?>
<ds:datastoreItem xmlns:ds="http://schemas.openxmlformats.org/officeDocument/2006/customXml" ds:itemID="{8AB34F4D-DAA0-47B9-B769-C7049DFE9125}"/>
</file>

<file path=customXml/itemProps3.xml><?xml version="1.0" encoding="utf-8"?>
<ds:datastoreItem xmlns:ds="http://schemas.openxmlformats.org/officeDocument/2006/customXml" ds:itemID="{76E45ED1-087B-4CD4-954B-402B0B90D65E}"/>
</file>

<file path=docProps/app.xml><?xml version="1.0" encoding="utf-8"?>
<Properties xmlns="http://schemas.openxmlformats.org/officeDocument/2006/extended-properties" xmlns:vt="http://schemas.openxmlformats.org/officeDocument/2006/docPropsVTypes">
  <Template>Family tree chart (vertical, green, red, widescreen)</Template>
  <TotalTime>0</TotalTime>
  <Words>763</Words>
  <Application>Microsoft Office PowerPoint</Application>
  <PresentationFormat>On-screen Show (4:3)</PresentationFormat>
  <Paragraphs>254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2017-06-08T14:57:06Z</dcterms:created>
  <dcterms:modified xsi:type="dcterms:W3CDTF">2023-09-15T14:03:15Z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TC040010539991</vt:lpwstr>
  </property>
</Properties>
</file>