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2"/>
  </p:sldMasterIdLst>
  <p:notesMasterIdLst>
    <p:notesMasterId r:id="rId11"/>
  </p:notesMasterIdLst>
  <p:sldIdLst>
    <p:sldId id="256" r:id="rId3"/>
    <p:sldId id="257" r:id="rId4"/>
    <p:sldId id="265" r:id="rId5"/>
    <p:sldId id="258" r:id="rId6"/>
    <p:sldId id="259" r:id="rId7"/>
    <p:sldId id="263" r:id="rId8"/>
    <p:sldId id="260" r:id="rId9"/>
    <p:sldId id="262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6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5" y="0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7ECDD7AA-A13A-4A14-8C5D-01BCBBD0F9FD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7" rIns="91415" bIns="457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9" y="4445003"/>
            <a:ext cx="5558801" cy="3636963"/>
          </a:xfrm>
          <a:prstGeom prst="rect">
            <a:avLst/>
          </a:prstGeom>
        </p:spPr>
        <p:txBody>
          <a:bodyPr vert="horz" lIns="91415" tIns="45707" rIns="91415" bIns="457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527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5" y="8772527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19128689-60A0-4D9D-A07E-6D8952BB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2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2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2" y="4777384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F33-48BA-44B9-A2EC-75545480B38C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2" y="4323815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452954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B0D1-8B01-4A38-8746-68326AD0C855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4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50F-173B-4391-9947-5198F35AA875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F849-56E9-4B24-9D71-CD1112D61845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4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94B9-4524-4D18-A713-A002AE349DB6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A34-35A3-410D-A786-93DCBC5380D6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8917-0A91-4671-A53D-34C52E633E58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1" y="627410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10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691F-3C4C-45DC-B3D2-7DDF714FD429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6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607-C08B-42BC-BA67-3ECB3C1799FD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92F-24DB-491C-ACE5-F4E04AD1F0A4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F37F-2806-4D29-B612-99FF8FEF7AC7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78778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4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966-8AEE-40C3-A477-766E2A701890}" type="datetime1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78778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10A-074B-4B78-BC8A-D54A22495DC6}" type="datetime1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64F-F8C5-4C17-BA1A-DE2475384B28}" type="datetime1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93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2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CC58-4104-4E29-A644-05A885523580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D2C0-502E-468F-974C-19C5E01B91C6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6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33A-950B-4AA4-954F-D2B4C4737A05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2" y="6135813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2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hf sldNum="0" hdr="0" ftr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1A6F1CA-E218-44A9-0763-A2D81FC967E4}"/>
              </a:ext>
            </a:extLst>
          </p:cNvPr>
          <p:cNvCxnSpPr>
            <a:cxnSpLocks/>
          </p:cNvCxnSpPr>
          <p:nvPr/>
        </p:nvCxnSpPr>
        <p:spPr>
          <a:xfrm>
            <a:off x="5754979" y="881875"/>
            <a:ext cx="0" cy="880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19965EF-47B9-124A-62DB-8A6403C9BEC4}"/>
              </a:ext>
            </a:extLst>
          </p:cNvPr>
          <p:cNvCxnSpPr/>
          <p:nvPr/>
        </p:nvCxnSpPr>
        <p:spPr>
          <a:xfrm flipV="1">
            <a:off x="7667280" y="865820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D984A7D-3E99-46ED-8D44-4C74F098FE68}"/>
              </a:ext>
            </a:extLst>
          </p:cNvPr>
          <p:cNvCxnSpPr/>
          <p:nvPr/>
        </p:nvCxnSpPr>
        <p:spPr>
          <a:xfrm flipV="1">
            <a:off x="8172423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5824954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2126843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6B902BB3-9705-433F-A7F2-2FAAF22D943C}"/>
              </a:ext>
            </a:extLst>
          </p:cNvPr>
          <p:cNvCxnSpPr/>
          <p:nvPr/>
        </p:nvCxnSpPr>
        <p:spPr>
          <a:xfrm>
            <a:off x="6429277" y="251682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1020292-3961-481B-A92B-DBE87FEF3A3B}"/>
              </a:ext>
            </a:extLst>
          </p:cNvPr>
          <p:cNvCxnSpPr/>
          <p:nvPr/>
        </p:nvCxnSpPr>
        <p:spPr>
          <a:xfrm>
            <a:off x="2768394" y="559076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9B06B058-D1D3-49DC-B639-250AAF478DD6}"/>
              </a:ext>
            </a:extLst>
          </p:cNvPr>
          <p:cNvCxnSpPr/>
          <p:nvPr/>
        </p:nvCxnSpPr>
        <p:spPr>
          <a:xfrm>
            <a:off x="2767335" y="5092743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40C6A7FB-E0BD-44B7-9B51-191C6B2BA211}"/>
              </a:ext>
            </a:extLst>
          </p:cNvPr>
          <p:cNvCxnSpPr/>
          <p:nvPr/>
        </p:nvCxnSpPr>
        <p:spPr>
          <a:xfrm>
            <a:off x="2771630" y="461304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11A9D9B-CF61-46C9-8992-7098B47A8AEE}"/>
              </a:ext>
            </a:extLst>
          </p:cNvPr>
          <p:cNvCxnSpPr/>
          <p:nvPr/>
        </p:nvCxnSpPr>
        <p:spPr>
          <a:xfrm>
            <a:off x="2774969" y="415401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95B65A9-F9BD-4191-BC0E-E0A0B1E8B973}"/>
              </a:ext>
            </a:extLst>
          </p:cNvPr>
          <p:cNvCxnSpPr/>
          <p:nvPr/>
        </p:nvCxnSpPr>
        <p:spPr>
          <a:xfrm>
            <a:off x="2743070" y="253782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958589" y="205859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2663C6D-CDBE-4CF3-A660-D0791E3A2617}"/>
              </a:ext>
            </a:extLst>
          </p:cNvPr>
          <p:cNvCxnSpPr/>
          <p:nvPr/>
        </p:nvCxnSpPr>
        <p:spPr>
          <a:xfrm>
            <a:off x="330235" y="247405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66123" y="2165754"/>
            <a:ext cx="982039" cy="6093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Instruction</a:t>
            </a:r>
          </a:p>
        </p:txBody>
      </p:sp>
      <p:cxnSp>
        <p:nvCxnSpPr>
          <p:cNvPr id="171" name="Straight Connector 170"/>
          <p:cNvCxnSpPr/>
          <p:nvPr/>
        </p:nvCxnSpPr>
        <p:spPr>
          <a:xfrm>
            <a:off x="5238832" y="314170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5249983" y="380371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5250377" y="445173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241274" y="248698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5248340" y="511464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cxnSpLocks/>
          </p:cNvCxnSpPr>
          <p:nvPr/>
        </p:nvCxnSpPr>
        <p:spPr>
          <a:xfrm>
            <a:off x="5229948" y="2495696"/>
            <a:ext cx="33628" cy="3280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V="1">
            <a:off x="4611522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4003134" y="334072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4014285" y="397569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4003528" y="479340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4013767" y="252935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02616" y="603477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4002895" y="540881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7007862" y="2057302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13789" y="317185"/>
            <a:ext cx="0" cy="16935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6436372" y="321502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40868" y="4699935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333785" y="5235963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45080" y="5669219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440730" y="384639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85966" y="95457"/>
            <a:ext cx="1253865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Trustees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6721481" y="881875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222983" y="1013453"/>
            <a:ext cx="904330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Officer and Clerk for the BOT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02814" y="917849"/>
            <a:ext cx="904330" cy="6483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Counsel and Chief Compliance Officer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084156" y="2173963"/>
            <a:ext cx="1041856" cy="7633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Institutional Advancement/ Executive Director of COM Foundation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3336340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505071" y="2949513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Lieutenant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09242" y="3599310"/>
            <a:ext cx="1024273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Sergeant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650104" y="2172012"/>
            <a:ext cx="985894" cy="7316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Fiscal Affairs</a:t>
            </a:r>
          </a:p>
        </p:txBody>
      </p:sp>
      <p:cxnSp>
        <p:nvCxnSpPr>
          <p:cNvPr id="68" name="Straight Connector 67"/>
          <p:cNvCxnSpPr>
            <a:cxnSpLocks/>
            <a:stCxn id="72" idx="0"/>
            <a:endCxn id="39" idx="1"/>
          </p:cNvCxnSpPr>
          <p:nvPr/>
        </p:nvCxnSpPr>
        <p:spPr>
          <a:xfrm flipV="1">
            <a:off x="2592803" y="322377"/>
            <a:ext cx="1393163" cy="578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045044" y="900527"/>
            <a:ext cx="1095518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Auditor</a:t>
            </a:r>
          </a:p>
        </p:txBody>
      </p:sp>
      <p:cxnSp>
        <p:nvCxnSpPr>
          <p:cNvPr id="73" name="Straight Connector 72"/>
          <p:cNvCxnSpPr>
            <a:cxnSpLocks/>
            <a:stCxn id="72" idx="3"/>
          </p:cNvCxnSpPr>
          <p:nvPr/>
        </p:nvCxnSpPr>
        <p:spPr>
          <a:xfrm flipV="1">
            <a:off x="3140562" y="917848"/>
            <a:ext cx="931692" cy="20959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996051" y="658768"/>
            <a:ext cx="1243780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endParaRPr lang="en-US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2774969" y="359045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60805" y="3046005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338944" y="4078763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62267" y="3884383"/>
            <a:ext cx="985894" cy="4463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Continuing Education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334447" y="3068941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34447" y="3572063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464194" y="2827952"/>
            <a:ext cx="985894" cy="461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55177" y="3338541"/>
            <a:ext cx="985894" cy="4830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</p:txBody>
      </p:sp>
      <p:cxnSp>
        <p:nvCxnSpPr>
          <p:cNvPr id="99" name="Elbow Connector 98"/>
          <p:cNvCxnSpPr>
            <a:stCxn id="64" idx="1"/>
          </p:cNvCxnSpPr>
          <p:nvPr/>
        </p:nvCxnSpPr>
        <p:spPr>
          <a:xfrm rot="10800000" flipV="1">
            <a:off x="1550968" y="2537822"/>
            <a:ext cx="99136" cy="2725971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561600" y="525121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550967" y="327283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550967" y="3926133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551361" y="456544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1650104" y="3011113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Controller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640078" y="3659244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HR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640078" y="4296038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Purchasing</a:t>
            </a:r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8638998" y="863378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328516" y="2184570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Marketing and  Public Affairs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831383" y="2172014"/>
            <a:ext cx="1009914" cy="603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Student Services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5340451" y="4186001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Services Manager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5334003" y="2849177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Officer</a:t>
            </a:r>
          </a:p>
        </p:txBody>
      </p:sp>
      <p:sp>
        <p:nvSpPr>
          <p:cNvPr id="201" name="Date Placeholder 200"/>
          <p:cNvSpPr>
            <a:spLocks noGrp="1"/>
          </p:cNvSpPr>
          <p:nvPr>
            <p:ph type="dt" sz="half" idx="10"/>
          </p:nvPr>
        </p:nvSpPr>
        <p:spPr>
          <a:xfrm>
            <a:off x="7771210" y="6175041"/>
            <a:ext cx="859712" cy="370396"/>
          </a:xfrm>
        </p:spPr>
        <p:txBody>
          <a:bodyPr/>
          <a:lstStyle/>
          <a:p>
            <a:fld id="{FBF880FD-CB42-4FC5-8107-058C79272157}" type="datetime1">
              <a:rPr lang="en-US" smtClean="0"/>
              <a:t>9/15/2023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536" y="310654"/>
            <a:ext cx="1190625" cy="575952"/>
          </a:xfrm>
          <a:prstGeom prst="rect">
            <a:avLst/>
          </a:prstGeom>
        </p:spPr>
      </p:pic>
      <p:cxnSp>
        <p:nvCxnSpPr>
          <p:cNvPr id="112" name="Straight Connector 111"/>
          <p:cNvCxnSpPr/>
          <p:nvPr/>
        </p:nvCxnSpPr>
        <p:spPr>
          <a:xfrm>
            <a:off x="7646016" y="253222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646565" y="3276223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693034" y="2160862"/>
            <a:ext cx="1021541" cy="6935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Information Officer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05E64B1-67E1-4290-857D-02B28B830EFD}"/>
              </a:ext>
            </a:extLst>
          </p:cNvPr>
          <p:cNvCxnSpPr>
            <a:cxnSpLocks/>
          </p:cNvCxnSpPr>
          <p:nvPr/>
        </p:nvCxnSpPr>
        <p:spPr>
          <a:xfrm>
            <a:off x="350750" y="615723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4086187" y="3657585"/>
            <a:ext cx="1041856" cy="763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Coordinator - Fundraiser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4070227" y="4503480"/>
            <a:ext cx="103314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 Research, Data and Technology Officer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4070348" y="5152398"/>
            <a:ext cx="103302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 Compliance Officer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4070227" y="3055843"/>
            <a:ext cx="1033147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 Scholarship Specialist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4070348" y="5792002"/>
            <a:ext cx="104185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Writer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C3559E75-52C0-499F-A547-E475E5846DE7}"/>
              </a:ext>
            </a:extLst>
          </p:cNvPr>
          <p:cNvCxnSpPr/>
          <p:nvPr/>
        </p:nvCxnSpPr>
        <p:spPr>
          <a:xfrm>
            <a:off x="2764199" y="608034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39D260E-7FA7-40B0-AA86-ED935EA6DB78}"/>
              </a:ext>
            </a:extLst>
          </p:cNvPr>
          <p:cNvSpPr/>
          <p:nvPr/>
        </p:nvSpPr>
        <p:spPr>
          <a:xfrm>
            <a:off x="2847021" y="5848320"/>
            <a:ext cx="995243" cy="4536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Dean of Student Services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70ADE72-DC96-4045-9D80-BAE5A62546EE}"/>
              </a:ext>
            </a:extLst>
          </p:cNvPr>
          <p:cNvSpPr/>
          <p:nvPr/>
        </p:nvSpPr>
        <p:spPr>
          <a:xfrm>
            <a:off x="2851697" y="5357309"/>
            <a:ext cx="985893" cy="4403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        Dual Credit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F66137D-8372-4900-BB11-F0ADE218D387}"/>
              </a:ext>
            </a:extLst>
          </p:cNvPr>
          <p:cNvSpPr/>
          <p:nvPr/>
        </p:nvSpPr>
        <p:spPr>
          <a:xfrm>
            <a:off x="2851696" y="4873527"/>
            <a:ext cx="985894" cy="4314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Student Financial Services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6A997BD-6DBF-4D17-8187-70400CFE2502}"/>
              </a:ext>
            </a:extLst>
          </p:cNvPr>
          <p:cNvSpPr/>
          <p:nvPr/>
        </p:nvSpPr>
        <p:spPr>
          <a:xfrm>
            <a:off x="2843278" y="3927796"/>
            <a:ext cx="985894" cy="4518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Enrollment Management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847712" y="3332488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Admissions/ Records and Registrar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842346" y="2832763"/>
            <a:ext cx="995243" cy="4449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Students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51699" y="4414412"/>
            <a:ext cx="985829" cy="5686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Planning and Innovation Director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9D38431-41AA-4D90-BE28-FE47E3E9F47D}"/>
              </a:ext>
            </a:extLst>
          </p:cNvPr>
          <p:cNvSpPr/>
          <p:nvPr/>
        </p:nvSpPr>
        <p:spPr>
          <a:xfrm>
            <a:off x="450838" y="5459557"/>
            <a:ext cx="985893" cy="4177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1D3F0C-ECCE-4D3D-B27E-30BDC5BF09FD}"/>
              </a:ext>
            </a:extLst>
          </p:cNvPr>
          <p:cNvSpPr/>
          <p:nvPr/>
        </p:nvSpPr>
        <p:spPr>
          <a:xfrm>
            <a:off x="450838" y="5936932"/>
            <a:ext cx="985893" cy="4403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Education</a:t>
            </a:r>
          </a:p>
          <a:p>
            <a:pPr lvl="0" algn="ctr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640078" y="4932832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Facility Services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A4824C8-BB2F-81AF-EECF-95151BF96476}"/>
              </a:ext>
            </a:extLst>
          </p:cNvPr>
          <p:cNvCxnSpPr/>
          <p:nvPr/>
        </p:nvCxnSpPr>
        <p:spPr>
          <a:xfrm>
            <a:off x="2775010" y="657733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B721C3B-FBA9-DD9A-042C-3F3FB2092D5F}"/>
              </a:ext>
            </a:extLst>
          </p:cNvPr>
          <p:cNvSpPr/>
          <p:nvPr/>
        </p:nvSpPr>
        <p:spPr>
          <a:xfrm>
            <a:off x="2833727" y="6352805"/>
            <a:ext cx="995243" cy="4536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Testing Services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C29DA8B-E484-46E2-8254-57F3344D5B8B}"/>
              </a:ext>
            </a:extLst>
          </p:cNvPr>
          <p:cNvSpPr/>
          <p:nvPr/>
        </p:nvSpPr>
        <p:spPr>
          <a:xfrm>
            <a:off x="2842347" y="4441550"/>
            <a:ext cx="995243" cy="3700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V Director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42B159E-C586-4E46-FB89-39552C771767}"/>
              </a:ext>
            </a:extLst>
          </p:cNvPr>
          <p:cNvCxnSpPr>
            <a:cxnSpLocks/>
          </p:cNvCxnSpPr>
          <p:nvPr/>
        </p:nvCxnSpPr>
        <p:spPr>
          <a:xfrm>
            <a:off x="2742879" y="2537822"/>
            <a:ext cx="31870" cy="4039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FDA877C-4555-8D82-6BBE-CE514084CD9D}"/>
              </a:ext>
            </a:extLst>
          </p:cNvPr>
          <p:cNvCxnSpPr>
            <a:cxnSpLocks/>
          </p:cNvCxnSpPr>
          <p:nvPr/>
        </p:nvCxnSpPr>
        <p:spPr>
          <a:xfrm>
            <a:off x="6429277" y="2516825"/>
            <a:ext cx="0" cy="13295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2227F00-8750-822F-6D35-4032FF503317}"/>
              </a:ext>
            </a:extLst>
          </p:cNvPr>
          <p:cNvCxnSpPr/>
          <p:nvPr/>
        </p:nvCxnSpPr>
        <p:spPr>
          <a:xfrm>
            <a:off x="958589" y="2055359"/>
            <a:ext cx="72138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DDD4F8C9-7AC7-D304-E734-DFB255FD79EC}"/>
              </a:ext>
            </a:extLst>
          </p:cNvPr>
          <p:cNvSpPr/>
          <p:nvPr/>
        </p:nvSpPr>
        <p:spPr>
          <a:xfrm>
            <a:off x="5340451" y="3512089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Specialist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DE6A2C-8B06-CB77-00AB-2A805C9B57F8}"/>
              </a:ext>
            </a:extLst>
          </p:cNvPr>
          <p:cNvCxnSpPr/>
          <p:nvPr/>
        </p:nvCxnSpPr>
        <p:spPr>
          <a:xfrm>
            <a:off x="5263576" y="578033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5340451" y="4848914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Multi-Media Designer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5357878" y="5510922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Stack Developer/Web Designer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928D06-A433-FCD8-07C6-74EB94E54A4C}"/>
              </a:ext>
            </a:extLst>
          </p:cNvPr>
          <p:cNvCxnSpPr>
            <a:cxnSpLocks/>
          </p:cNvCxnSpPr>
          <p:nvPr/>
        </p:nvCxnSpPr>
        <p:spPr>
          <a:xfrm>
            <a:off x="330235" y="2475836"/>
            <a:ext cx="0" cy="3681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450837" y="5051133"/>
            <a:ext cx="985894" cy="3480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OPEAR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2E2CF84-DE9A-7A11-6757-3F4E336B13F2}"/>
              </a:ext>
            </a:extLst>
          </p:cNvPr>
          <p:cNvCxnSpPr/>
          <p:nvPr/>
        </p:nvCxnSpPr>
        <p:spPr>
          <a:xfrm>
            <a:off x="7646016" y="392363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4255A7-380C-77F7-CB98-F2F4325C6959}"/>
              </a:ext>
            </a:extLst>
          </p:cNvPr>
          <p:cNvCxnSpPr/>
          <p:nvPr/>
        </p:nvCxnSpPr>
        <p:spPr>
          <a:xfrm>
            <a:off x="7636966" y="462127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7704184" y="2970834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Enterprise Systems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C12060-F96E-C1E2-87A1-C3A333756817}"/>
              </a:ext>
            </a:extLst>
          </p:cNvPr>
          <p:cNvSpPr/>
          <p:nvPr/>
        </p:nvSpPr>
        <p:spPr>
          <a:xfrm>
            <a:off x="7700733" y="3637321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Network Operations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969A0C-D507-D424-3DE3-83A67C6E13D6}"/>
              </a:ext>
            </a:extLst>
          </p:cNvPr>
          <p:cNvSpPr/>
          <p:nvPr/>
        </p:nvSpPr>
        <p:spPr>
          <a:xfrm>
            <a:off x="7704184" y="4303808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End User Support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8B38D1F-9467-FE94-9B9D-676FFB214191}"/>
              </a:ext>
            </a:extLst>
          </p:cNvPr>
          <p:cNvCxnSpPr>
            <a:cxnSpLocks/>
          </p:cNvCxnSpPr>
          <p:nvPr/>
        </p:nvCxnSpPr>
        <p:spPr>
          <a:xfrm>
            <a:off x="7636966" y="2529052"/>
            <a:ext cx="0" cy="20922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2E88DD0-490F-D167-7727-D4203061473B}"/>
              </a:ext>
            </a:extLst>
          </p:cNvPr>
          <p:cNvCxnSpPr/>
          <p:nvPr/>
        </p:nvCxnSpPr>
        <p:spPr>
          <a:xfrm>
            <a:off x="4002616" y="2529052"/>
            <a:ext cx="0" cy="3505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5EF3B6A-3A42-C95C-1137-4C932F86E2E3}"/>
              </a:ext>
            </a:extLst>
          </p:cNvPr>
          <p:cNvSpPr/>
          <p:nvPr/>
        </p:nvSpPr>
        <p:spPr>
          <a:xfrm>
            <a:off x="8173031" y="1019001"/>
            <a:ext cx="904330" cy="544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Assistant to the President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56CEB0-F053-59C7-2282-A33868EB0659}"/>
              </a:ext>
            </a:extLst>
          </p:cNvPr>
          <p:cNvSpPr/>
          <p:nvPr/>
        </p:nvSpPr>
        <p:spPr>
          <a:xfrm>
            <a:off x="6267631" y="1019001"/>
            <a:ext cx="904330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Manager, Strategic Initiatives and Projects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956433E-1F17-D222-2B43-796DFC143782}"/>
              </a:ext>
            </a:extLst>
          </p:cNvPr>
          <p:cNvCxnSpPr>
            <a:cxnSpLocks/>
          </p:cNvCxnSpPr>
          <p:nvPr/>
        </p:nvCxnSpPr>
        <p:spPr>
          <a:xfrm flipV="1">
            <a:off x="5239831" y="854416"/>
            <a:ext cx="3399166" cy="8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F6F773E3-95B9-2FA2-AB9C-990811115BBC}"/>
              </a:ext>
            </a:extLst>
          </p:cNvPr>
          <p:cNvSpPr/>
          <p:nvPr/>
        </p:nvSpPr>
        <p:spPr>
          <a:xfrm>
            <a:off x="5087073" y="1612676"/>
            <a:ext cx="1385000" cy="398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Institutional Equity/Title IX Coordinator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01097" y="2165757"/>
            <a:ext cx="1028444" cy="6980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of Police</a:t>
            </a:r>
          </a:p>
        </p:txBody>
      </p:sp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152CC9-025F-581D-A602-D7957D275AF4}"/>
              </a:ext>
            </a:extLst>
          </p:cNvPr>
          <p:cNvCxnSpPr/>
          <p:nvPr/>
        </p:nvCxnSpPr>
        <p:spPr>
          <a:xfrm flipV="1">
            <a:off x="6945925" y="2168069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3FDD33-F8B6-3F38-0655-979974B5C6BC}"/>
              </a:ext>
            </a:extLst>
          </p:cNvPr>
          <p:cNvCxnSpPr/>
          <p:nvPr/>
        </p:nvCxnSpPr>
        <p:spPr>
          <a:xfrm flipV="1">
            <a:off x="2153522" y="2148474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584E156-16C2-4E89-99AB-C3240515BFA4}"/>
              </a:ext>
            </a:extLst>
          </p:cNvPr>
          <p:cNvCxnSpPr/>
          <p:nvPr/>
        </p:nvCxnSpPr>
        <p:spPr>
          <a:xfrm flipH="1">
            <a:off x="6288501" y="1177859"/>
            <a:ext cx="1" cy="377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1D015-9D43-4C81-BF3A-98089C5B18BC}"/>
              </a:ext>
            </a:extLst>
          </p:cNvPr>
          <p:cNvCxnSpPr>
            <a:stCxn id="15" idx="2"/>
          </p:cNvCxnSpPr>
          <p:nvPr/>
        </p:nvCxnSpPr>
        <p:spPr>
          <a:xfrm>
            <a:off x="4565756" y="1512992"/>
            <a:ext cx="6244" cy="8587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7682F156-3368-4D1D-B17E-4052D03BF337}"/>
              </a:ext>
            </a:extLst>
          </p:cNvPr>
          <p:cNvCxnSpPr>
            <a:cxnSpLocks/>
          </p:cNvCxnSpPr>
          <p:nvPr/>
        </p:nvCxnSpPr>
        <p:spPr>
          <a:xfrm>
            <a:off x="6089986" y="4560374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423C99A-6250-4B38-A67E-373CA2792288}"/>
              </a:ext>
            </a:extLst>
          </p:cNvPr>
          <p:cNvCxnSpPr>
            <a:cxnSpLocks/>
          </p:cNvCxnSpPr>
          <p:nvPr/>
        </p:nvCxnSpPr>
        <p:spPr>
          <a:xfrm>
            <a:off x="6089986" y="3931971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20AD6E1C-BC3C-40AA-8C35-7CF73FFB1E8C}"/>
              </a:ext>
            </a:extLst>
          </p:cNvPr>
          <p:cNvCxnSpPr>
            <a:cxnSpLocks/>
          </p:cNvCxnSpPr>
          <p:nvPr/>
        </p:nvCxnSpPr>
        <p:spPr>
          <a:xfrm>
            <a:off x="6091317" y="3281895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7DCA4080-7AA5-4F9F-A791-6E940DE06826}"/>
              </a:ext>
            </a:extLst>
          </p:cNvPr>
          <p:cNvCxnSpPr>
            <a:cxnSpLocks/>
          </p:cNvCxnSpPr>
          <p:nvPr/>
        </p:nvCxnSpPr>
        <p:spPr>
          <a:xfrm>
            <a:off x="6091317" y="2712097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719034" y="3243184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826670" y="2978728"/>
            <a:ext cx="1510118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Allied Health Careers Chair</a:t>
            </a:r>
            <a:r>
              <a:rPr lang="en-US" sz="9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Kay Frieze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3718242" y="6286840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718242" y="5708408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719034" y="5103043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718243" y="4470395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719034" y="3875508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719034" y="2581635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375040" y="2621317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618649" y="1288504"/>
            <a:ext cx="1350629" cy="639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Instructional Operations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Mary Dehart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30524" y="864503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Vice President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For Instruction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Dr. Jerry Fliger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972810" y="1692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473103" y="2320426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Dean of Instruction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Dr. Rocky Barney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843597" y="5418764"/>
            <a:ext cx="1510118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Industrial Careers Chair</a:t>
            </a:r>
            <a:endParaRPr lang="en-US" sz="900" dirty="0">
              <a:solidFill>
                <a:prstClr val="black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Derrick Lewis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850374" y="4822248"/>
            <a:ext cx="1510118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Human Services Careers 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Jamie Hunsucker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840265" y="6022384"/>
            <a:ext cx="1510118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Public Service Careers Chair</a:t>
            </a:r>
            <a:endParaRPr lang="en-US" sz="900" dirty="0">
              <a:solidFill>
                <a:prstClr val="black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R.E. Davis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850374" y="4222400"/>
            <a:ext cx="1510118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dirty="0">
                <a:solidFill>
                  <a:schemeClr val="tx1"/>
                </a:solidFill>
              </a:rPr>
              <a:t>Director of Nursing</a:t>
            </a:r>
            <a:endParaRPr lang="en-US" sz="900" dirty="0">
              <a:solidFill>
                <a:prstClr val="black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Debra Bauer</a:t>
            </a:r>
          </a:p>
        </p:txBody>
      </p:sp>
      <p:cxnSp>
        <p:nvCxnSpPr>
          <p:cNvPr id="142" name="Straight Connector 141"/>
          <p:cNvCxnSpPr/>
          <p:nvPr/>
        </p:nvCxnSpPr>
        <p:spPr>
          <a:xfrm>
            <a:off x="1378613" y="3200365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375041" y="3818542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041" y="4415786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1375041" y="5082047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375041" y="5731301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1480030" y="4150067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Math and Computer Science 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Leslie Richardson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487343" y="4750096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dirty="0">
                <a:solidFill>
                  <a:schemeClr val="tx1"/>
                </a:solidFill>
              </a:rPr>
              <a:t>Science and Engineering </a:t>
            </a:r>
            <a:r>
              <a:rPr lang="en-US" sz="900" dirty="0">
                <a:solidFill>
                  <a:prstClr val="black"/>
                </a:solidFill>
              </a:rPr>
              <a:t>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Sheena Abernathy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487343" y="5356966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dirty="0">
                <a:solidFill>
                  <a:schemeClr val="tx1"/>
                </a:solidFill>
              </a:rPr>
              <a:t>Social and Behavioral Sciences </a:t>
            </a:r>
            <a:r>
              <a:rPr lang="en-US" sz="900" dirty="0">
                <a:solidFill>
                  <a:prstClr val="black"/>
                </a:solidFill>
              </a:rPr>
              <a:t>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Shinya Wakao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16" y="644462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41890" y="3598108"/>
            <a:ext cx="1528572" cy="5548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Business 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Andrew Gregory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374677" y="2622638"/>
            <a:ext cx="5520" cy="31086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195724" y="3024020"/>
            <a:ext cx="1404803" cy="5742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Director of GCSI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Dr. Michael Hejazi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08045" y="2319194"/>
            <a:ext cx="1394227" cy="6220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Dean of Continuing Education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Paige Parrish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199192" y="3659982"/>
            <a:ext cx="1398815" cy="5742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Lifelong Learning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Program Manager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Lisa Renfroe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94C1-CF42-4C16-A39D-C2B141E2F608}" type="datetime1">
              <a:rPr lang="en-US" smtClean="0"/>
              <a:t>9/15/2023</a:t>
            </a:fld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480030" y="2941263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Fine Arts 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Paul Boyd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483048" y="3551910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Humanities 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Brian Anderson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ACA757-3E4E-47A4-A5F7-D7C92206B46C}"/>
              </a:ext>
            </a:extLst>
          </p:cNvPr>
          <p:cNvSpPr/>
          <p:nvPr/>
        </p:nvSpPr>
        <p:spPr>
          <a:xfrm>
            <a:off x="6216341" y="4322005"/>
            <a:ext cx="1398815" cy="5727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Industrial Workforce Programs,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Program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Kermit Harris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0BCC28A-9809-4A7B-B99C-EBE005F498BA}"/>
              </a:ext>
            </a:extLst>
          </p:cNvPr>
          <p:cNvCxnSpPr>
            <a:cxnSpLocks/>
          </p:cNvCxnSpPr>
          <p:nvPr/>
        </p:nvCxnSpPr>
        <p:spPr>
          <a:xfrm>
            <a:off x="6089986" y="2720975"/>
            <a:ext cx="0" cy="1839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C7BBABF-1D5F-46FE-9292-30F82E52D03D}"/>
              </a:ext>
            </a:extLst>
          </p:cNvPr>
          <p:cNvCxnSpPr/>
          <p:nvPr/>
        </p:nvCxnSpPr>
        <p:spPr>
          <a:xfrm flipH="1">
            <a:off x="7771209" y="1177974"/>
            <a:ext cx="1" cy="377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EA015CE-8B09-4E7A-8684-F876E252D50A}"/>
              </a:ext>
            </a:extLst>
          </p:cNvPr>
          <p:cNvSpPr/>
          <p:nvPr/>
        </p:nvSpPr>
        <p:spPr>
          <a:xfrm>
            <a:off x="7111304" y="1286367"/>
            <a:ext cx="1350629" cy="639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Jennifer Johnson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E28E54-DF2D-4915-BE4A-233C8BA623EF}"/>
              </a:ext>
            </a:extLst>
          </p:cNvPr>
          <p:cNvCxnSpPr>
            <a:stCxn id="15" idx="3"/>
          </p:cNvCxnSpPr>
          <p:nvPr/>
        </p:nvCxnSpPr>
        <p:spPr>
          <a:xfrm flipV="1">
            <a:off x="5400987" y="1177859"/>
            <a:ext cx="2370222" cy="10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CEDCC8-742C-4C16-9FAB-5DE2C6BB3E50}"/>
              </a:ext>
            </a:extLst>
          </p:cNvPr>
          <p:cNvCxnSpPr/>
          <p:nvPr/>
        </p:nvCxnSpPr>
        <p:spPr>
          <a:xfrm>
            <a:off x="3718242" y="2576785"/>
            <a:ext cx="0" cy="37100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294282DD-D471-4A11-8EAE-7C9C25E2363D}"/>
              </a:ext>
            </a:extLst>
          </p:cNvPr>
          <p:cNvSpPr/>
          <p:nvPr/>
        </p:nvSpPr>
        <p:spPr>
          <a:xfrm>
            <a:off x="3828645" y="2320426"/>
            <a:ext cx="1496523" cy="5785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Dean of Instruction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Dr. Rebeca Montz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FF5BABE-ACCC-CBC2-E863-5D8243270DAF}"/>
              </a:ext>
            </a:extLst>
          </p:cNvPr>
          <p:cNvCxnSpPr>
            <a:cxnSpLocks/>
          </p:cNvCxnSpPr>
          <p:nvPr/>
        </p:nvCxnSpPr>
        <p:spPr>
          <a:xfrm>
            <a:off x="2153522" y="2148474"/>
            <a:ext cx="4804605" cy="8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4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365DC35-60A7-E179-E7B9-D2840E665BCC}"/>
              </a:ext>
            </a:extLst>
          </p:cNvPr>
          <p:cNvCxnSpPr/>
          <p:nvPr/>
        </p:nvCxnSpPr>
        <p:spPr>
          <a:xfrm flipV="1">
            <a:off x="7241092" y="2461202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E794E45-BEF4-218E-7BC7-1BA09C6D7016}"/>
              </a:ext>
            </a:extLst>
          </p:cNvPr>
          <p:cNvCxnSpPr/>
          <p:nvPr/>
        </p:nvCxnSpPr>
        <p:spPr>
          <a:xfrm flipV="1">
            <a:off x="3726865" y="2461202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152CC9-025F-581D-A602-D7957D275AF4}"/>
              </a:ext>
            </a:extLst>
          </p:cNvPr>
          <p:cNvCxnSpPr/>
          <p:nvPr/>
        </p:nvCxnSpPr>
        <p:spPr>
          <a:xfrm flipV="1">
            <a:off x="2010554" y="2461203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584E156-16C2-4E89-99AB-C3240515BFA4}"/>
              </a:ext>
            </a:extLst>
          </p:cNvPr>
          <p:cNvCxnSpPr/>
          <p:nvPr/>
        </p:nvCxnSpPr>
        <p:spPr>
          <a:xfrm flipH="1">
            <a:off x="6299652" y="1512392"/>
            <a:ext cx="1" cy="377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1D015-9D43-4C81-BF3A-98089C5B18BC}"/>
              </a:ext>
            </a:extLst>
          </p:cNvPr>
          <p:cNvCxnSpPr>
            <a:cxnSpLocks/>
          </p:cNvCxnSpPr>
          <p:nvPr/>
        </p:nvCxnSpPr>
        <p:spPr>
          <a:xfrm>
            <a:off x="4576907" y="1267664"/>
            <a:ext cx="12429" cy="11935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629800" y="1623037"/>
            <a:ext cx="1350629" cy="639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Instructional Operations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Mary Dehart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41675" y="1199036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Vice President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For Instruction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Dr. Jerry Fliger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972810" y="1692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216" y="644462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94C1-CF42-4C16-A39D-C2B141E2F608}" type="datetime1">
              <a:rPr lang="en-US" smtClean="0"/>
              <a:t>9/15/2023</a:t>
            </a:fld>
            <a:endParaRPr lang="en-US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C7BBABF-1D5F-46FE-9292-30F82E52D03D}"/>
              </a:ext>
            </a:extLst>
          </p:cNvPr>
          <p:cNvCxnSpPr/>
          <p:nvPr/>
        </p:nvCxnSpPr>
        <p:spPr>
          <a:xfrm flipH="1">
            <a:off x="7782360" y="1512507"/>
            <a:ext cx="1" cy="377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EA015CE-8B09-4E7A-8684-F876E252D50A}"/>
              </a:ext>
            </a:extLst>
          </p:cNvPr>
          <p:cNvSpPr/>
          <p:nvPr/>
        </p:nvSpPr>
        <p:spPr>
          <a:xfrm>
            <a:off x="7122455" y="1620900"/>
            <a:ext cx="1350629" cy="639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Jennifer Johnson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E28E54-DF2D-4915-BE4A-233C8BA623EF}"/>
              </a:ext>
            </a:extLst>
          </p:cNvPr>
          <p:cNvCxnSpPr>
            <a:stCxn id="15" idx="3"/>
          </p:cNvCxnSpPr>
          <p:nvPr/>
        </p:nvCxnSpPr>
        <p:spPr>
          <a:xfrm flipV="1">
            <a:off x="5412138" y="1512392"/>
            <a:ext cx="2370222" cy="10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8939522-EEF8-894F-63A1-CCC56FBF4067}"/>
              </a:ext>
            </a:extLst>
          </p:cNvPr>
          <p:cNvSpPr/>
          <p:nvPr/>
        </p:nvSpPr>
        <p:spPr>
          <a:xfrm>
            <a:off x="4731341" y="2677332"/>
            <a:ext cx="1475327" cy="576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dirty="0">
                <a:solidFill>
                  <a:schemeClr val="tx1"/>
                </a:solidFill>
              </a:rPr>
              <a:t>Library </a:t>
            </a:r>
            <a:r>
              <a:rPr lang="en-US" sz="900" dirty="0">
                <a:solidFill>
                  <a:prstClr val="black"/>
                </a:solidFill>
              </a:rPr>
              <a:t>Director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Kathryn Park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361AEF-CAAA-0E14-55C6-275E4FCA21F5}"/>
              </a:ext>
            </a:extLst>
          </p:cNvPr>
          <p:cNvSpPr/>
          <p:nvPr/>
        </p:nvSpPr>
        <p:spPr>
          <a:xfrm>
            <a:off x="2982673" y="2682215"/>
            <a:ext cx="1467962" cy="9401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en-US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Director of Office of Planning, Effectiveness, Analytics/Assessment and Research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David Knopp</a:t>
            </a:r>
          </a:p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1D70CE-CAC9-1816-60BF-02C5B5509D88}"/>
              </a:ext>
            </a:extLst>
          </p:cNvPr>
          <p:cNvSpPr/>
          <p:nvPr/>
        </p:nvSpPr>
        <p:spPr>
          <a:xfrm>
            <a:off x="6487374" y="2677331"/>
            <a:ext cx="1475777" cy="574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Adult Education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Director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Joshua Hayes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CB961AA-EC1E-F785-7EC8-ED82D86E0623}"/>
              </a:ext>
            </a:extLst>
          </p:cNvPr>
          <p:cNvCxnSpPr>
            <a:cxnSpLocks/>
          </p:cNvCxnSpPr>
          <p:nvPr/>
        </p:nvCxnSpPr>
        <p:spPr>
          <a:xfrm>
            <a:off x="1208882" y="4311339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4CF601-3509-ECD9-A30E-F36430A28253}"/>
              </a:ext>
            </a:extLst>
          </p:cNvPr>
          <p:cNvCxnSpPr>
            <a:cxnSpLocks/>
          </p:cNvCxnSpPr>
          <p:nvPr/>
        </p:nvCxnSpPr>
        <p:spPr>
          <a:xfrm>
            <a:off x="1198249" y="3035401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2B7E35A-6542-17B0-B081-C5621421F46C}"/>
              </a:ext>
            </a:extLst>
          </p:cNvPr>
          <p:cNvCxnSpPr>
            <a:cxnSpLocks/>
          </p:cNvCxnSpPr>
          <p:nvPr/>
        </p:nvCxnSpPr>
        <p:spPr>
          <a:xfrm>
            <a:off x="1208882" y="3682286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F7D99C5-53DF-6CC4-DFBA-528D949B1B1E}"/>
              </a:ext>
            </a:extLst>
          </p:cNvPr>
          <p:cNvSpPr/>
          <p:nvPr/>
        </p:nvSpPr>
        <p:spPr>
          <a:xfrm>
            <a:off x="1311529" y="4048361"/>
            <a:ext cx="1398051" cy="5870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Educational Technology Services D</a:t>
            </a:r>
            <a:r>
              <a:rPr lang="en-US" sz="9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irector</a:t>
            </a:r>
          </a:p>
          <a:p>
            <a:pPr lvl="0" algn="ctr"/>
            <a:r>
              <a:rPr lang="en-US" sz="900" b="1" dirty="0">
                <a:solidFill>
                  <a:schemeClr val="tx1"/>
                </a:solidFill>
              </a:rPr>
              <a:t>Brad Denison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009C59-2D01-8A73-B875-8F376BBCE027}"/>
              </a:ext>
            </a:extLst>
          </p:cNvPr>
          <p:cNvSpPr/>
          <p:nvPr/>
        </p:nvSpPr>
        <p:spPr>
          <a:xfrm>
            <a:off x="1309493" y="3421759"/>
            <a:ext cx="1385577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chemeClr val="tx1"/>
                </a:solidFill>
              </a:rPr>
              <a:t>Collegiate High School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Principal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Sandi Belcher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62458A6-4173-D56A-00E3-24743365C982}"/>
              </a:ext>
            </a:extLst>
          </p:cNvPr>
          <p:cNvSpPr/>
          <p:nvPr/>
        </p:nvSpPr>
        <p:spPr>
          <a:xfrm>
            <a:off x="1313217" y="2677332"/>
            <a:ext cx="1381425" cy="644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Academic Planning and Innovation Director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Dr. Michelle Davis</a:t>
            </a:r>
          </a:p>
          <a:p>
            <a:pPr algn="ctr"/>
            <a:endParaRPr lang="en-US" sz="9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1DA9D69-77C3-0C27-3DCB-7580CC279693}"/>
              </a:ext>
            </a:extLst>
          </p:cNvPr>
          <p:cNvCxnSpPr>
            <a:cxnSpLocks/>
          </p:cNvCxnSpPr>
          <p:nvPr/>
        </p:nvCxnSpPr>
        <p:spPr>
          <a:xfrm>
            <a:off x="1198249" y="4983985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4ACC2D9-A08C-4179-B30C-E5250A49621D}"/>
              </a:ext>
            </a:extLst>
          </p:cNvPr>
          <p:cNvSpPr/>
          <p:nvPr/>
        </p:nvSpPr>
        <p:spPr>
          <a:xfrm>
            <a:off x="1299519" y="4732775"/>
            <a:ext cx="1398051" cy="5742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Director of Program Development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Christina Bergvall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19DF9E0-B3B2-71BC-8598-DB9231F1C848}"/>
              </a:ext>
            </a:extLst>
          </p:cNvPr>
          <p:cNvCxnSpPr>
            <a:cxnSpLocks/>
          </p:cNvCxnSpPr>
          <p:nvPr/>
        </p:nvCxnSpPr>
        <p:spPr>
          <a:xfrm>
            <a:off x="1208882" y="5691504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03424E-6E4E-66ED-34E6-40322004BCBA}"/>
              </a:ext>
            </a:extLst>
          </p:cNvPr>
          <p:cNvCxnSpPr/>
          <p:nvPr/>
        </p:nvCxnSpPr>
        <p:spPr>
          <a:xfrm>
            <a:off x="1198249" y="3035401"/>
            <a:ext cx="0" cy="26561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089419A0-E922-EFE4-10F3-F657D0B710D7}"/>
              </a:ext>
            </a:extLst>
          </p:cNvPr>
          <p:cNvSpPr/>
          <p:nvPr/>
        </p:nvSpPr>
        <p:spPr>
          <a:xfrm>
            <a:off x="1309493" y="5404370"/>
            <a:ext cx="1398051" cy="574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900" dirty="0">
                <a:solidFill>
                  <a:schemeClr val="tx1"/>
                </a:solidFill>
              </a:rPr>
              <a:t>Director of Instructional Support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Shani Johnson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BDF799-82CE-3D24-2ACE-F123EA7F688B}"/>
              </a:ext>
            </a:extLst>
          </p:cNvPr>
          <p:cNvCxnSpPr/>
          <p:nvPr/>
        </p:nvCxnSpPr>
        <p:spPr>
          <a:xfrm>
            <a:off x="2008518" y="2461202"/>
            <a:ext cx="52325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3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9B6838-FC0D-F7FD-78CA-EC7EDA9DBCA2}"/>
              </a:ext>
            </a:extLst>
          </p:cNvPr>
          <p:cNvCxnSpPr/>
          <p:nvPr/>
        </p:nvCxnSpPr>
        <p:spPr>
          <a:xfrm>
            <a:off x="2134272" y="4016244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3CD1D5-7C25-3F73-9C28-52B6D45FD261}"/>
              </a:ext>
            </a:extLst>
          </p:cNvPr>
          <p:cNvCxnSpPr/>
          <p:nvPr/>
        </p:nvCxnSpPr>
        <p:spPr>
          <a:xfrm>
            <a:off x="3752259" y="4663067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0D53EFA-242C-57E0-EC88-A840336C74D3}"/>
              </a:ext>
            </a:extLst>
          </p:cNvPr>
          <p:cNvCxnSpPr/>
          <p:nvPr/>
        </p:nvCxnSpPr>
        <p:spPr>
          <a:xfrm>
            <a:off x="3741222" y="224477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80134" y="1165549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9" name="Straight Connector 1048"/>
          <p:cNvCxnSpPr/>
          <p:nvPr/>
        </p:nvCxnSpPr>
        <p:spPr>
          <a:xfrm>
            <a:off x="1271369" y="1797802"/>
            <a:ext cx="6568650" cy="32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8877" y="1417550"/>
            <a:ext cx="0" cy="7375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06425" y="818803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Fiscal 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David </a:t>
            </a:r>
            <a:r>
              <a:rPr kumimoji="0" 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Wesse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1176519" y="18081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1271369" y="1801040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476276" y="2896917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472704" y="3555345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472704" y="414932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588461" y="3306878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Accountant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Diane </a:t>
            </a:r>
            <a:r>
              <a:rPr kumimoji="0" 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Glowacki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94194" y="2655015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Payroll Supervisor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Patty Rosenfield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102701" y="2805413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124485" y="337488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113852" y="222035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194332" y="3759570"/>
            <a:ext cx="1346568" cy="528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HR Specialist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Ginger Hinckley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3739036" y="2895731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49668" y="343838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759278" y="404473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837210" y="2595890"/>
            <a:ext cx="120889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Buyers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Jerri Glenn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Nicole Lloyd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847443" y="4391091"/>
            <a:ext cx="120889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Mail Room Clerk</a:t>
            </a:r>
          </a:p>
          <a:p>
            <a:pPr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Patrick Harris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857073" y="3791061"/>
            <a:ext cx="120889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Shipping and Receiving Clerk</a:t>
            </a:r>
          </a:p>
          <a:p>
            <a:pPr lvl="0"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Travis Benz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2863856" y="1791877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185389" y="1989585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Executive Director of Human Resources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Michael McGee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7840019" y="1801040"/>
            <a:ext cx="1637" cy="11295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7478728" y="2249643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463474" y="2930567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6682937" y="2027500"/>
            <a:ext cx="961183" cy="4760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Campus Bookstore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6692462" y="2727605"/>
            <a:ext cx="961183" cy="4760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Records Management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>
            <a:stCxn id="91" idx="0"/>
          </p:cNvCxnSpPr>
          <p:nvPr/>
        </p:nvCxnSpPr>
        <p:spPr>
          <a:xfrm>
            <a:off x="1231011" y="4586415"/>
            <a:ext cx="0" cy="907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78959" y="3916888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Accounts Payable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57727" y="5188859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Accounts Receivable/Cashiers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00173" y="2002409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Controller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Trudy Trochesset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42759" y="1998784"/>
            <a:ext cx="120889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Purchasing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Sonja Blinka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5207737" y="303894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207737" y="3710177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07737" y="4436030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12713" y="5096017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330595" y="3479549"/>
            <a:ext cx="1083477" cy="582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Vehicle Operations Mechanic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Darin </a:t>
            </a:r>
            <a:r>
              <a:rPr kumimoji="0" 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Plasek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320432" y="4182002"/>
            <a:ext cx="1083477" cy="582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Grounds Supervisor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Stephen Downey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320432" y="4897452"/>
            <a:ext cx="1083477" cy="582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Maintenance</a:t>
            </a:r>
          </a:p>
        </p:txBody>
      </p:sp>
      <p:cxnSp>
        <p:nvCxnSpPr>
          <p:cNvPr id="11" name="Elbow Connector 10"/>
          <p:cNvCxnSpPr>
            <a:stCxn id="73" idx="1"/>
          </p:cNvCxnSpPr>
          <p:nvPr/>
        </p:nvCxnSpPr>
        <p:spPr>
          <a:xfrm rot="10800000" flipV="1">
            <a:off x="5205628" y="2290191"/>
            <a:ext cx="138461" cy="361411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5884020" y="1806965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344088" y="1998784"/>
            <a:ext cx="1083477" cy="582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Facility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Bo Bacon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334527" y="2688265"/>
            <a:ext cx="1098632" cy="684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Safety Officer and Energy Management Coordinator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Bill Roy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5207737" y="590682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320432" y="5612902"/>
            <a:ext cx="1083477" cy="582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Custodial Services</a:t>
            </a:r>
          </a:p>
        </p:txBody>
      </p:sp>
      <p:cxnSp>
        <p:nvCxnSpPr>
          <p:cNvPr id="7" name="Elbow Connector 6"/>
          <p:cNvCxnSpPr>
            <a:stCxn id="93" idx="1"/>
          </p:cNvCxnSpPr>
          <p:nvPr/>
        </p:nvCxnSpPr>
        <p:spPr>
          <a:xfrm rot="10800000" flipV="1">
            <a:off x="472705" y="2250876"/>
            <a:ext cx="127469" cy="264657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1706" y="489745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57727" y="4586415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aseline="0" dirty="0">
                <a:solidFill>
                  <a:prstClr val="black"/>
                </a:solidFill>
                <a:latin typeface="Century Gothic" panose="020B0502020202020204"/>
              </a:rPr>
              <a:t>Bursar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Andrea Fillip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A8AE-E1A9-4673-B5E2-06DD7E876941}" type="datetime1">
              <a:rPr lang="en-US" smtClean="0"/>
              <a:t>9/15/2023</a:t>
            </a:fld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66B44E1-0849-B94B-BDA1-B35A0D7FC413}"/>
              </a:ext>
            </a:extLst>
          </p:cNvPr>
          <p:cNvSpPr txBox="1"/>
          <p:nvPr/>
        </p:nvSpPr>
        <p:spPr>
          <a:xfrm>
            <a:off x="1216" y="644462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Affairs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72E62E-F497-473A-B965-E1DAA2B51506}"/>
              </a:ext>
            </a:extLst>
          </p:cNvPr>
          <p:cNvSpPr/>
          <p:nvPr/>
        </p:nvSpPr>
        <p:spPr>
          <a:xfrm>
            <a:off x="5623345" y="886798"/>
            <a:ext cx="1350629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Assistant IV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Michelle Gerami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D961A7F-FCE7-4163-902F-68C21E9FBE59}"/>
              </a:ext>
            </a:extLst>
          </p:cNvPr>
          <p:cNvSpPr/>
          <p:nvPr/>
        </p:nvSpPr>
        <p:spPr>
          <a:xfrm>
            <a:off x="2181106" y="2578282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Senior HR Business Partner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Andrea Crucian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194332" y="3165329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HR Business Partner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Tham Ware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50021-6E93-B688-EE06-A1CA007ED84E}"/>
              </a:ext>
            </a:extLst>
          </p:cNvPr>
          <p:cNvSpPr/>
          <p:nvPr/>
        </p:nvSpPr>
        <p:spPr>
          <a:xfrm>
            <a:off x="3847443" y="3193303"/>
            <a:ext cx="120889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Purchasing Assistant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Nikki Bleimeyer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CAF97FF-5238-8949-35AA-61EE03A4803D}"/>
              </a:ext>
            </a:extLst>
          </p:cNvPr>
          <p:cNvCxnSpPr/>
          <p:nvPr/>
        </p:nvCxnSpPr>
        <p:spPr>
          <a:xfrm>
            <a:off x="3728403" y="2247251"/>
            <a:ext cx="20242" cy="24158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08CE8B3-E23B-A0B3-2E79-B302A7A6B58A}"/>
              </a:ext>
            </a:extLst>
          </p:cNvPr>
          <p:cNvCxnSpPr>
            <a:cxnSpLocks/>
          </p:cNvCxnSpPr>
          <p:nvPr/>
        </p:nvCxnSpPr>
        <p:spPr>
          <a:xfrm>
            <a:off x="2102701" y="2220359"/>
            <a:ext cx="11151" cy="1803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00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13BEBC-5ED0-91A6-D406-B1945DF115C0}"/>
              </a:ext>
            </a:extLst>
          </p:cNvPr>
          <p:cNvCxnSpPr/>
          <p:nvPr/>
        </p:nvCxnSpPr>
        <p:spPr>
          <a:xfrm>
            <a:off x="4526477" y="1435084"/>
            <a:ext cx="25770" cy="1664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A9A07F-0EB5-F0EA-81D1-E0EA56893EAA}"/>
              </a:ext>
            </a:extLst>
          </p:cNvPr>
          <p:cNvCxnSpPr>
            <a:cxnSpLocks/>
          </p:cNvCxnSpPr>
          <p:nvPr/>
        </p:nvCxnSpPr>
        <p:spPr>
          <a:xfrm>
            <a:off x="5721823" y="2340062"/>
            <a:ext cx="0" cy="16374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7237F34-FCC9-931E-CDDD-72C0FB94D08E}"/>
              </a:ext>
            </a:extLst>
          </p:cNvPr>
          <p:cNvCxnSpPr>
            <a:cxnSpLocks/>
          </p:cNvCxnSpPr>
          <p:nvPr/>
        </p:nvCxnSpPr>
        <p:spPr>
          <a:xfrm>
            <a:off x="6867541" y="2351213"/>
            <a:ext cx="55717" cy="43365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F67EB-1001-40BD-B884-E641A0B6143F}"/>
              </a:ext>
            </a:extLst>
          </p:cNvPr>
          <p:cNvCxnSpPr>
            <a:cxnSpLocks/>
          </p:cNvCxnSpPr>
          <p:nvPr/>
        </p:nvCxnSpPr>
        <p:spPr>
          <a:xfrm>
            <a:off x="1054669" y="2368466"/>
            <a:ext cx="0" cy="16374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4CDEAFD-FB0C-4381-B3AA-82CBB32F7432}"/>
              </a:ext>
            </a:extLst>
          </p:cNvPr>
          <p:cNvCxnSpPr>
            <a:cxnSpLocks/>
          </p:cNvCxnSpPr>
          <p:nvPr/>
        </p:nvCxnSpPr>
        <p:spPr>
          <a:xfrm>
            <a:off x="2191597" y="2357315"/>
            <a:ext cx="0" cy="16374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710DFF7-D7A6-463D-B8B5-F01490A76590}"/>
              </a:ext>
            </a:extLst>
          </p:cNvPr>
          <p:cNvCxnSpPr>
            <a:cxnSpLocks/>
          </p:cNvCxnSpPr>
          <p:nvPr/>
        </p:nvCxnSpPr>
        <p:spPr>
          <a:xfrm flipH="1">
            <a:off x="3349590" y="2362364"/>
            <a:ext cx="13199" cy="1004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4408657-3835-4823-A253-53C3088D9FAC}"/>
              </a:ext>
            </a:extLst>
          </p:cNvPr>
          <p:cNvCxnSpPr>
            <a:cxnSpLocks/>
          </p:cNvCxnSpPr>
          <p:nvPr/>
        </p:nvCxnSpPr>
        <p:spPr>
          <a:xfrm flipH="1">
            <a:off x="8077140" y="2347967"/>
            <a:ext cx="13199" cy="1004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845003" y="1336773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6304602" y="2538889"/>
            <a:ext cx="1114992" cy="879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Associate Dean of Student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Michelle Brezina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647468" y="2567652"/>
            <a:ext cx="1119190" cy="851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Enrollment Management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Ana Lisa Garza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22245" y="2567652"/>
            <a:ext cx="1064848" cy="851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Director of Admissions/ Records and Registrar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Tomas Garcia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187818" y="1454370"/>
            <a:ext cx="1389386" cy="714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Administrative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Leanne Downton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663371" y="3499188"/>
            <a:ext cx="1108051" cy="857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College Connections – Enrollment Coaches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311866" y="3477406"/>
            <a:ext cx="1107727" cy="6150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Student Success Center (Advising)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304602" y="4151143"/>
            <a:ext cx="1107098" cy="6150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Disability Services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2245" y="3499188"/>
            <a:ext cx="1075481" cy="867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Student Help Center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111174" y="6317376"/>
            <a:ext cx="859712" cy="370396"/>
          </a:xfrm>
        </p:spPr>
        <p:txBody>
          <a:bodyPr/>
          <a:lstStyle/>
          <a:p>
            <a:fld id="{8819C13A-56F6-4236-BDEF-BF154E062E72}" type="datetime1">
              <a:rPr lang="en-US" smtClean="0"/>
              <a:t>9/15/2023</a:t>
            </a:fld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9BC5EF-9963-B148-82D2-1F6FD2D364D1}"/>
              </a:ext>
            </a:extLst>
          </p:cNvPr>
          <p:cNvSpPr txBox="1"/>
          <p:nvPr/>
        </p:nvSpPr>
        <p:spPr>
          <a:xfrm>
            <a:off x="1216" y="566402"/>
            <a:ext cx="1399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Services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251488D-D0FB-40F2-BC46-990E299F377C}"/>
              </a:ext>
            </a:extLst>
          </p:cNvPr>
          <p:cNvSpPr/>
          <p:nvPr/>
        </p:nvSpPr>
        <p:spPr>
          <a:xfrm>
            <a:off x="7495854" y="2549522"/>
            <a:ext cx="1070609" cy="8714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Testing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Theresa Jones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2F36CDF-4FB0-416C-951F-6EF294602FBC}"/>
              </a:ext>
            </a:extLst>
          </p:cNvPr>
          <p:cNvSpPr/>
          <p:nvPr/>
        </p:nvSpPr>
        <p:spPr>
          <a:xfrm>
            <a:off x="5172357" y="2549522"/>
            <a:ext cx="1053082" cy="879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Director of </a:t>
            </a:r>
          </a:p>
          <a:p>
            <a:pPr lvl="0" algn="ctr"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Dual Credit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Anne Dickens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80AA208-61BC-4292-AB6E-FB03447F460B}"/>
              </a:ext>
            </a:extLst>
          </p:cNvPr>
          <p:cNvCxnSpPr/>
          <p:nvPr/>
        </p:nvCxnSpPr>
        <p:spPr>
          <a:xfrm>
            <a:off x="2845003" y="1336773"/>
            <a:ext cx="10784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833482" y="2567286"/>
            <a:ext cx="1090407" cy="8511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Title V Director (PASOS)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Deborah Fregia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1246" y="1054203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Student Services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</a:t>
            </a: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Helen Brewer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994561" y="2549522"/>
            <a:ext cx="1115372" cy="8714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Director of Student Financial Services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Sandra Guzman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46C123-117D-A712-58BD-5FC925D40A51}"/>
              </a:ext>
            </a:extLst>
          </p:cNvPr>
          <p:cNvSpPr/>
          <p:nvPr/>
        </p:nvSpPr>
        <p:spPr>
          <a:xfrm>
            <a:off x="5172357" y="3484807"/>
            <a:ext cx="1053083" cy="857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Dual Credit – Enrollment Coaches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3CA3C97-BBA4-B552-1A78-31ED2F0DF160}"/>
              </a:ext>
            </a:extLst>
          </p:cNvPr>
          <p:cNvCxnSpPr/>
          <p:nvPr/>
        </p:nvCxnSpPr>
        <p:spPr>
          <a:xfrm>
            <a:off x="1054669" y="2351213"/>
            <a:ext cx="7035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9607CFC-AB2A-7071-56AF-5247F67B8074}"/>
              </a:ext>
            </a:extLst>
          </p:cNvPr>
          <p:cNvSpPr/>
          <p:nvPr/>
        </p:nvSpPr>
        <p:spPr>
          <a:xfrm>
            <a:off x="6304602" y="6166517"/>
            <a:ext cx="1107098" cy="6150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Student Support Services, TRIO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148B25-FD39-DA58-B642-E7D761A8A0A8}"/>
              </a:ext>
            </a:extLst>
          </p:cNvPr>
          <p:cNvSpPr/>
          <p:nvPr/>
        </p:nvSpPr>
        <p:spPr>
          <a:xfrm>
            <a:off x="6304602" y="5498617"/>
            <a:ext cx="1107098" cy="6150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Career Services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079150-EAF9-FC2A-D311-A5755935A9F0}"/>
              </a:ext>
            </a:extLst>
          </p:cNvPr>
          <p:cNvSpPr/>
          <p:nvPr/>
        </p:nvSpPr>
        <p:spPr>
          <a:xfrm>
            <a:off x="6304602" y="4824880"/>
            <a:ext cx="1107098" cy="6150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Office for Veteran Success</a:t>
            </a:r>
          </a:p>
        </p:txBody>
      </p:sp>
    </p:spTree>
    <p:extLst>
      <p:ext uri="{BB962C8B-B14F-4D97-AF65-F5344CB8AC3E}">
        <p14:creationId xmlns:p14="http://schemas.microsoft.com/office/powerpoint/2010/main" val="193036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B8FE600-3BD3-438C-125C-67B329E04B01}"/>
              </a:ext>
            </a:extLst>
          </p:cNvPr>
          <p:cNvCxnSpPr/>
          <p:nvPr/>
        </p:nvCxnSpPr>
        <p:spPr>
          <a:xfrm>
            <a:off x="5947774" y="3053130"/>
            <a:ext cx="22738" cy="1761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0F42732-3A09-4E4F-ABCB-3F6E7ED6179D}"/>
              </a:ext>
            </a:extLst>
          </p:cNvPr>
          <p:cNvCxnSpPr>
            <a:cxnSpLocks/>
          </p:cNvCxnSpPr>
          <p:nvPr/>
        </p:nvCxnSpPr>
        <p:spPr>
          <a:xfrm>
            <a:off x="4583150" y="3052993"/>
            <a:ext cx="1" cy="29171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04C338-44AF-47B3-B413-2891FBB5B37C}"/>
              </a:ext>
            </a:extLst>
          </p:cNvPr>
          <p:cNvCxnSpPr>
            <a:cxnSpLocks/>
          </p:cNvCxnSpPr>
          <p:nvPr/>
        </p:nvCxnSpPr>
        <p:spPr>
          <a:xfrm flipH="1">
            <a:off x="4579011" y="1234771"/>
            <a:ext cx="10186" cy="1820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6E4D212-A490-4459-86F1-8471F1E33DCF}"/>
              </a:ext>
            </a:extLst>
          </p:cNvPr>
          <p:cNvCxnSpPr>
            <a:cxnSpLocks/>
          </p:cNvCxnSpPr>
          <p:nvPr/>
        </p:nvCxnSpPr>
        <p:spPr>
          <a:xfrm>
            <a:off x="2866291" y="1575877"/>
            <a:ext cx="21522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876904" y="1586510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086" y="1714740"/>
            <a:ext cx="1389386" cy="714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Administrative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Leanne Downton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712514" y="1197613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Student Services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</a:t>
            </a: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Helen Brewer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81205" y="2177818"/>
            <a:ext cx="1389386" cy="714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Dean of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Students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Marita Esposito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064327" y="3251106"/>
            <a:ext cx="1028444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Student Life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Tige Cornelius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077967" y="4209600"/>
            <a:ext cx="1028444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Gym Facilities and Club Sports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46818" y="4229818"/>
            <a:ext cx="1028444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Upward Bound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C13A-56F6-4236-BDEF-BF154E062E72}" type="datetime1">
              <a:rPr lang="en-US" smtClean="0"/>
              <a:t>9/15/2023</a:t>
            </a:fld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9BC5EF-9963-B148-82D2-1F6FD2D364D1}"/>
              </a:ext>
            </a:extLst>
          </p:cNvPr>
          <p:cNvSpPr txBox="1"/>
          <p:nvPr/>
        </p:nvSpPr>
        <p:spPr>
          <a:xfrm>
            <a:off x="1216" y="644462"/>
            <a:ext cx="1399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Services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35F2C6C-2FE5-4176-830E-8CABC6E91DAE}"/>
              </a:ext>
            </a:extLst>
          </p:cNvPr>
          <p:cNvSpPr/>
          <p:nvPr/>
        </p:nvSpPr>
        <p:spPr>
          <a:xfrm>
            <a:off x="4077967" y="5187761"/>
            <a:ext cx="1028444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Clubs and Organizations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93840A-3072-D289-B39F-F3B5E95A42AC}"/>
              </a:ext>
            </a:extLst>
          </p:cNvPr>
          <p:cNvSpPr/>
          <p:nvPr/>
        </p:nvSpPr>
        <p:spPr>
          <a:xfrm>
            <a:off x="5446818" y="3251106"/>
            <a:ext cx="1028444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Upward Bound</a:t>
            </a:r>
          </a:p>
          <a:p>
            <a:pPr algn="ctr"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Priscilla Culver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E51203D-AE0F-73CD-C46F-15829E5F88CE}"/>
              </a:ext>
            </a:extLst>
          </p:cNvPr>
          <p:cNvCxnSpPr/>
          <p:nvPr/>
        </p:nvCxnSpPr>
        <p:spPr>
          <a:xfrm>
            <a:off x="3178050" y="3061991"/>
            <a:ext cx="0" cy="285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637258" y="3292018"/>
            <a:ext cx="1108712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Title V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(PASS)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Courtney Byers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0D25C0-9247-BC80-0297-1EF08B35589F}"/>
              </a:ext>
            </a:extLst>
          </p:cNvPr>
          <p:cNvCxnSpPr>
            <a:cxnSpLocks/>
          </p:cNvCxnSpPr>
          <p:nvPr/>
        </p:nvCxnSpPr>
        <p:spPr>
          <a:xfrm>
            <a:off x="3178050" y="3052993"/>
            <a:ext cx="2776701" cy="89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71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EF8B5D-94EF-4AE2-99E4-8F9DE55B3AB9}"/>
              </a:ext>
            </a:extLst>
          </p:cNvPr>
          <p:cNvCxnSpPr/>
          <p:nvPr/>
        </p:nvCxnSpPr>
        <p:spPr>
          <a:xfrm flipV="1">
            <a:off x="8060976" y="2773148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03661" y="2189984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211095" y="2789599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797223" y="1956405"/>
            <a:ext cx="1468658" cy="457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Administrative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Officer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Elizabeth Trichel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803345" y="273777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73975" y="2773150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07705" y="2912423"/>
            <a:ext cx="1431902" cy="5635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Scholarship Specialist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tx1"/>
                </a:solidFill>
                <a:latin typeface="Century Gothic" panose="020B0502020202020204"/>
              </a:rPr>
              <a:t>Isabelle Faust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6521480" y="2773149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137383" y="1699663"/>
            <a:ext cx="1670463" cy="7600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Foundation Board</a:t>
            </a:r>
          </a:p>
        </p:txBody>
      </p:sp>
      <p:cxnSp>
        <p:nvCxnSpPr>
          <p:cNvPr id="5" name="Elbow Connector 4"/>
          <p:cNvCxnSpPr>
            <a:cxnSpLocks/>
          </p:cNvCxnSpPr>
          <p:nvPr/>
        </p:nvCxnSpPr>
        <p:spPr>
          <a:xfrm rot="5400000" flipH="1" flipV="1">
            <a:off x="3831732" y="683585"/>
            <a:ext cx="146328" cy="188582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894796" y="2912220"/>
            <a:ext cx="1311217" cy="5751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Grants Compliance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Cynthia Pagan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415954" y="2910889"/>
            <a:ext cx="1305199" cy="5751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Grant Writer </a:t>
            </a:r>
          </a:p>
          <a:p>
            <a:pPr lvl="0" algn="ctr"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Lara Duhon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846610" y="1547293"/>
            <a:ext cx="0" cy="1536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61851" y="1658315"/>
            <a:ext cx="1670463" cy="10027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Vice President for Institutional Advancement/Executive Director of COM Foundation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Dr. Lisa Watson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104290" y="2922854"/>
            <a:ext cx="1758117" cy="5702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Coordinator – Fundraiser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Samantha Gathright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22292" y="2922854"/>
            <a:ext cx="1641298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Foundation Research, Data and Technology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Anita Garcia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EB30-C8E9-4844-9123-51D6893C0FE0}" type="datetime1">
              <a:rPr lang="en-US" smtClean="0"/>
              <a:t>9/15/2023</a:t>
            </a:fld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0DA204-C13B-AF42-9DF1-4A10DBC38193}"/>
              </a:ext>
            </a:extLst>
          </p:cNvPr>
          <p:cNvSpPr txBox="1"/>
          <p:nvPr/>
        </p:nvSpPr>
        <p:spPr>
          <a:xfrm>
            <a:off x="1216" y="644462"/>
            <a:ext cx="3845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Advancement and COM Foundation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41B882F-1AE8-4B18-B78E-A71C8206EC95}"/>
              </a:ext>
            </a:extLst>
          </p:cNvPr>
          <p:cNvCxnSpPr>
            <a:cxnSpLocks/>
          </p:cNvCxnSpPr>
          <p:nvPr/>
        </p:nvCxnSpPr>
        <p:spPr>
          <a:xfrm>
            <a:off x="1211095" y="2773148"/>
            <a:ext cx="6844529" cy="48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745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/>
          </p:cNvCxnSpPr>
          <p:nvPr/>
        </p:nvCxnSpPr>
        <p:spPr>
          <a:xfrm>
            <a:off x="4510002" y="1967121"/>
            <a:ext cx="0" cy="7767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5467F5E-8AEB-2CD7-22A8-EF4EB6CE9BA2}"/>
              </a:ext>
            </a:extLst>
          </p:cNvPr>
          <p:cNvCxnSpPr/>
          <p:nvPr/>
        </p:nvCxnSpPr>
        <p:spPr>
          <a:xfrm flipV="1">
            <a:off x="6033740" y="2290469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317055" y="2266451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9" name="Straight Connector 1048"/>
          <p:cNvCxnSpPr/>
          <p:nvPr/>
        </p:nvCxnSpPr>
        <p:spPr>
          <a:xfrm>
            <a:off x="1323747" y="2266366"/>
            <a:ext cx="6318328" cy="131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30949" y="228667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851104" y="2266366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62537" y="2467900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Communications Officer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Monique </a:t>
            </a:r>
            <a:r>
              <a:rPr lang="en-US" sz="900" b="1" dirty="0" err="1">
                <a:solidFill>
                  <a:prstClr val="black"/>
                </a:solidFill>
              </a:rPr>
              <a:t>Sennet</a:t>
            </a:r>
            <a:endParaRPr lang="en-US" sz="900" b="1" dirty="0">
              <a:solidFill>
                <a:prstClr val="black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7637803" y="2279512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333299" y="2461317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Multi-Media Designer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Scott Turnbough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926124" y="2461317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Full Stack Developer/Web Designer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Chris Carpenter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751689" y="2467900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Creative Services Manager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Carl Owens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6B41-A1D0-4E84-932E-4BAFEF260BB8}" type="datetime1">
              <a:rPr lang="en-US" smtClean="0"/>
              <a:t>9/15/2023</a:t>
            </a:fld>
            <a:endParaRPr lang="en-US"/>
          </a:p>
        </p:txBody>
      </p:sp>
      <p:cxnSp>
        <p:nvCxnSpPr>
          <p:cNvPr id="3" name="Straight Connector 2"/>
          <p:cNvCxnSpPr>
            <a:stCxn id="15" idx="3"/>
          </p:cNvCxnSpPr>
          <p:nvPr/>
        </p:nvCxnSpPr>
        <p:spPr>
          <a:xfrm flipV="1">
            <a:off x="5345234" y="1700381"/>
            <a:ext cx="40853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526446" y="1401999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Executive Administrative Assistant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Amanda Garza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74771" y="1317701"/>
            <a:ext cx="1670463" cy="7653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Executive Director of Marketing and Public Affairs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Diane Burkett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7EEB03-7F6E-4F4F-9B52-A7728726C0F2}"/>
              </a:ext>
            </a:extLst>
          </p:cNvPr>
          <p:cNvSpPr txBox="1"/>
          <p:nvPr/>
        </p:nvSpPr>
        <p:spPr>
          <a:xfrm>
            <a:off x="1216" y="644462"/>
            <a:ext cx="2273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and Public Affairs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18885A-CF41-1341-7F5E-8E09BF478DCF}"/>
              </a:ext>
            </a:extLst>
          </p:cNvPr>
          <p:cNvSpPr/>
          <p:nvPr/>
        </p:nvSpPr>
        <p:spPr>
          <a:xfrm>
            <a:off x="2157113" y="2461317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Communications Specialist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Jose Salazar</a:t>
            </a:r>
          </a:p>
        </p:txBody>
      </p:sp>
    </p:spTree>
    <p:extLst>
      <p:ext uri="{BB962C8B-B14F-4D97-AF65-F5344CB8AC3E}">
        <p14:creationId xmlns:p14="http://schemas.microsoft.com/office/powerpoint/2010/main" val="23971495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2EA5AA-D3D5-4B10-9C09-B7FD00A84C2D}"/>
</file>

<file path=customXml/itemProps2.xml><?xml version="1.0" encoding="utf-8"?>
<ds:datastoreItem xmlns:ds="http://schemas.openxmlformats.org/officeDocument/2006/customXml" ds:itemID="{8AB34F4D-DAA0-47B9-B769-C7049DFE9125}"/>
</file>

<file path=customXml/itemProps3.xml><?xml version="1.0" encoding="utf-8"?>
<ds:datastoreItem xmlns:ds="http://schemas.openxmlformats.org/officeDocument/2006/customXml" ds:itemID="{76E45ED1-087B-4CD4-954B-402B0B90D65E}"/>
</file>

<file path=docProps/app.xml><?xml version="1.0" encoding="utf-8"?>
<Properties xmlns="http://schemas.openxmlformats.org/officeDocument/2006/extended-properties" xmlns:vt="http://schemas.openxmlformats.org/officeDocument/2006/docPropsVTypes">
  <Template>Family tree chart (vertical, green, red, widescreen)</Template>
  <TotalTime>0</TotalTime>
  <Words>763</Words>
  <Application>Microsoft Office PowerPoint</Application>
  <PresentationFormat>On-screen Show (4:3)</PresentationFormat>
  <Paragraphs>254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2017-06-08T14:57:06Z</dcterms:created>
  <dcterms:modified xsi:type="dcterms:W3CDTF">2023-09-15T14:03:15Z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TC040010539991</vt:lpwstr>
  </property>
</Properties>
</file>