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3"/>
  </p:notesMasterIdLst>
  <p:sldIdLst>
    <p:sldId id="256" r:id="rId2"/>
    <p:sldId id="258" r:id="rId3"/>
    <p:sldId id="265" r:id="rId4"/>
    <p:sldId id="272" r:id="rId5"/>
    <p:sldId id="257" r:id="rId6"/>
    <p:sldId id="262" r:id="rId7"/>
    <p:sldId id="264" r:id="rId8"/>
    <p:sldId id="263" r:id="rId9"/>
    <p:sldId id="273" r:id="rId10"/>
    <p:sldId id="259" r:id="rId11"/>
    <p:sldId id="271" r:id="rId12"/>
    <p:sldId id="266" r:id="rId13"/>
    <p:sldId id="270" r:id="rId14"/>
    <p:sldId id="278" r:id="rId15"/>
    <p:sldId id="274" r:id="rId16"/>
    <p:sldId id="275" r:id="rId17"/>
    <p:sldId id="276" r:id="rId18"/>
    <p:sldId id="261" r:id="rId19"/>
    <p:sldId id="277" r:id="rId20"/>
    <p:sldId id="267" r:id="rId21"/>
    <p:sldId id="260" r:id="rId22"/>
  </p:sldIdLst>
  <p:sldSz cx="18288000" cy="10287000"/>
  <p:notesSz cx="6950075" cy="9236075"/>
  <p:embeddedFontLst>
    <p:embeddedFont>
      <p:font typeface="Canva Sans" panose="020B0604020202020204" charset="0"/>
      <p:regular r:id="rId24"/>
    </p:embeddedFont>
    <p:embeddedFont>
      <p:font typeface="Canva Sans Bold" panose="020B0604020202020204" charset="0"/>
      <p:regular r:id="rId25"/>
    </p:embeddedFont>
    <p:embeddedFont>
      <p:font typeface="Open Sans" panose="020B0606030504020204" pitchFamily="34" charset="0"/>
      <p:regular r:id="rId26"/>
      <p:bold r:id="rId27"/>
      <p:italic r:id="rId28"/>
      <p:boldItalic r:id="rId29"/>
    </p:embeddedFont>
    <p:embeddedFont>
      <p:font typeface="Open Sans Bold" panose="020B0806030504020204" charset="0"/>
      <p:regular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20530"/>
    <a:srgbClr val="191769"/>
    <a:srgbClr val="F2F2F2"/>
    <a:srgbClr val="F0F0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1" d="100"/>
          <a:sy n="71" d="100"/>
        </p:scale>
        <p:origin x="71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s>
</file>

<file path=ppt/charts/_rels/chart1.xml.rels><?xml version="1.0" encoding="UTF-8" standalone="yes"?>
<Relationships xmlns="http://schemas.openxmlformats.org/package/2006/relationships"><Relationship Id="rId3" Type="http://schemas.openxmlformats.org/officeDocument/2006/relationships/oleObject" Target="https://com0-my.sharepoint.com/personal/lwren_com_edu/Documents/22-23%20Grades%20with%20chart.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cked"/>
        <c:varyColors val="0"/>
        <c:ser>
          <c:idx val="0"/>
          <c:order val="0"/>
          <c:spPr>
            <a:solidFill>
              <a:schemeClr val="accent1"/>
            </a:solidFill>
            <a:ln>
              <a:noFill/>
            </a:ln>
            <a:effectLst/>
            <a:sp3d/>
          </c:spPr>
          <c:invertIfNegative val="0"/>
          <c:dPt>
            <c:idx val="0"/>
            <c:invertIfNegative val="0"/>
            <c:bubble3D val="0"/>
            <c:spPr>
              <a:solidFill>
                <a:schemeClr val="accent2">
                  <a:lumMod val="75000"/>
                </a:schemeClr>
              </a:solidFill>
              <a:ln>
                <a:noFill/>
              </a:ln>
              <a:effectLst/>
              <a:sp3d/>
            </c:spPr>
            <c:extLst>
              <c:ext xmlns:c16="http://schemas.microsoft.com/office/drawing/2014/chart" uri="{C3380CC4-5D6E-409C-BE32-E72D297353CC}">
                <c16:uniqueId val="{00000001-EF9D-4B03-9A53-5FC7D5F748F3}"/>
              </c:ext>
            </c:extLst>
          </c:dPt>
          <c:dPt>
            <c:idx val="1"/>
            <c:invertIfNegative val="0"/>
            <c:bubble3D val="0"/>
            <c:spPr>
              <a:solidFill>
                <a:srgbClr val="7030A0"/>
              </a:solidFill>
              <a:ln>
                <a:noFill/>
              </a:ln>
              <a:effectLst/>
              <a:sp3d/>
            </c:spPr>
            <c:extLst>
              <c:ext xmlns:c16="http://schemas.microsoft.com/office/drawing/2014/chart" uri="{C3380CC4-5D6E-409C-BE32-E72D297353CC}">
                <c16:uniqueId val="{00000003-EF9D-4B03-9A53-5FC7D5F748F3}"/>
              </c:ext>
            </c:extLst>
          </c:dPt>
          <c:dPt>
            <c:idx val="2"/>
            <c:invertIfNegative val="0"/>
            <c:bubble3D val="0"/>
            <c:spPr>
              <a:solidFill>
                <a:srgbClr val="00B050"/>
              </a:solidFill>
              <a:ln>
                <a:noFill/>
              </a:ln>
              <a:effectLst/>
              <a:sp3d/>
            </c:spPr>
            <c:extLst>
              <c:ext xmlns:c16="http://schemas.microsoft.com/office/drawing/2014/chart" uri="{C3380CC4-5D6E-409C-BE32-E72D297353CC}">
                <c16:uniqueId val="{00000005-EF9D-4B03-9A53-5FC7D5F748F3}"/>
              </c:ext>
            </c:extLst>
          </c:dPt>
          <c:dPt>
            <c:idx val="3"/>
            <c:invertIfNegative val="0"/>
            <c:bubble3D val="0"/>
            <c:spPr>
              <a:solidFill>
                <a:srgbClr val="FFC000"/>
              </a:solidFill>
              <a:ln>
                <a:noFill/>
              </a:ln>
              <a:effectLst/>
              <a:sp3d/>
            </c:spPr>
            <c:extLst>
              <c:ext xmlns:c16="http://schemas.microsoft.com/office/drawing/2014/chart" uri="{C3380CC4-5D6E-409C-BE32-E72D297353CC}">
                <c16:uniqueId val="{00000007-EF9D-4B03-9A53-5FC7D5F748F3}"/>
              </c:ext>
            </c:extLst>
          </c:dPt>
          <c:cat>
            <c:strRef>
              <c:f>Sheet1!$A$2:$A$6</c:f>
              <c:strCache>
                <c:ptCount val="5"/>
                <c:pt idx="0">
                  <c:v>A</c:v>
                </c:pt>
                <c:pt idx="1">
                  <c:v>B</c:v>
                </c:pt>
                <c:pt idx="2">
                  <c:v>C</c:v>
                </c:pt>
                <c:pt idx="3">
                  <c:v>D</c:v>
                </c:pt>
                <c:pt idx="4">
                  <c:v>F</c:v>
                </c:pt>
              </c:strCache>
            </c:strRef>
          </c:cat>
          <c:val>
            <c:numRef>
              <c:f>Sheet1!$B$2:$B$6</c:f>
              <c:numCache>
                <c:formatCode>General</c:formatCode>
                <c:ptCount val="5"/>
                <c:pt idx="0">
                  <c:v>1007</c:v>
                </c:pt>
                <c:pt idx="1">
                  <c:v>498</c:v>
                </c:pt>
                <c:pt idx="2">
                  <c:v>255</c:v>
                </c:pt>
                <c:pt idx="3">
                  <c:v>58</c:v>
                </c:pt>
                <c:pt idx="4">
                  <c:v>51</c:v>
                </c:pt>
              </c:numCache>
            </c:numRef>
          </c:val>
          <c:extLst>
            <c:ext xmlns:c16="http://schemas.microsoft.com/office/drawing/2014/chart" uri="{C3380CC4-5D6E-409C-BE32-E72D297353CC}">
              <c16:uniqueId val="{00000008-EF9D-4B03-9A53-5FC7D5F748F3}"/>
            </c:ext>
          </c:extLst>
        </c:ser>
        <c:dLbls>
          <c:showLegendKey val="0"/>
          <c:showVal val="0"/>
          <c:showCatName val="0"/>
          <c:showSerName val="0"/>
          <c:showPercent val="0"/>
          <c:showBubbleSize val="0"/>
        </c:dLbls>
        <c:gapWidth val="150"/>
        <c:shape val="box"/>
        <c:axId val="2063007584"/>
        <c:axId val="2061447504"/>
        <c:axId val="0"/>
      </c:bar3DChart>
      <c:catAx>
        <c:axId val="206300758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61447504"/>
        <c:crosses val="autoZero"/>
        <c:auto val="1"/>
        <c:lblAlgn val="ctr"/>
        <c:lblOffset val="100"/>
        <c:noMultiLvlLbl val="0"/>
      </c:catAx>
      <c:valAx>
        <c:axId val="20614475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630075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15599" cy="346353"/>
          </a:xfrm>
          <a:prstGeom prst="rect">
            <a:avLst/>
          </a:prstGeom>
        </p:spPr>
        <p:txBody>
          <a:bodyPr vert="horz" lIns="92492" tIns="46246" rIns="92492" bIns="46246" rtlCol="0"/>
          <a:lstStyle>
            <a:lvl1pPr algn="l">
              <a:defRPr sz="1200"/>
            </a:lvl1pPr>
          </a:lstStyle>
          <a:p>
            <a:endParaRPr lang="cs-CZ"/>
          </a:p>
        </p:txBody>
      </p:sp>
      <p:sp>
        <p:nvSpPr>
          <p:cNvPr id="3" name="Date Placeholder 2"/>
          <p:cNvSpPr>
            <a:spLocks noGrp="1"/>
          </p:cNvSpPr>
          <p:nvPr>
            <p:ph type="dt" idx="1"/>
          </p:nvPr>
        </p:nvSpPr>
        <p:spPr>
          <a:xfrm>
            <a:off x="5249559" y="0"/>
            <a:ext cx="4015599" cy="346353"/>
          </a:xfrm>
          <a:prstGeom prst="rect">
            <a:avLst/>
          </a:prstGeom>
        </p:spPr>
        <p:txBody>
          <a:bodyPr vert="horz" lIns="92492" tIns="46246" rIns="92492" bIns="46246" rtlCol="0"/>
          <a:lstStyle>
            <a:lvl1pPr algn="r">
              <a:defRPr sz="1200"/>
            </a:lvl1pPr>
          </a:lstStyle>
          <a:p>
            <a:fld id="{B7268E1E-0E44-426D-905E-8AD9B19D2182}" type="datetimeFigureOut">
              <a:rPr lang="cs-CZ" smtClean="0"/>
              <a:t>06.02.2024</a:t>
            </a:fld>
            <a:endParaRPr lang="cs-CZ"/>
          </a:p>
        </p:txBody>
      </p:sp>
      <p:sp>
        <p:nvSpPr>
          <p:cNvPr id="4" name="Slide Image Placeholder 3"/>
          <p:cNvSpPr>
            <a:spLocks noGrp="1" noRot="1" noChangeAspect="1"/>
          </p:cNvSpPr>
          <p:nvPr>
            <p:ph type="sldImg" idx="2"/>
          </p:nvPr>
        </p:nvSpPr>
        <p:spPr>
          <a:xfrm>
            <a:off x="2328863" y="517525"/>
            <a:ext cx="4608512" cy="2593975"/>
          </a:xfrm>
          <a:prstGeom prst="rect">
            <a:avLst/>
          </a:prstGeom>
          <a:noFill/>
          <a:ln w="12700">
            <a:solidFill>
              <a:prstClr val="black"/>
            </a:solidFill>
          </a:ln>
        </p:spPr>
        <p:txBody>
          <a:bodyPr vert="horz" lIns="92492" tIns="46246" rIns="92492" bIns="46246" rtlCol="0" anchor="ctr"/>
          <a:lstStyle/>
          <a:p>
            <a:endParaRPr lang="cs-CZ"/>
          </a:p>
        </p:txBody>
      </p:sp>
      <p:sp>
        <p:nvSpPr>
          <p:cNvPr id="5" name="Notes Placeholder 4"/>
          <p:cNvSpPr>
            <a:spLocks noGrp="1"/>
          </p:cNvSpPr>
          <p:nvPr>
            <p:ph type="body" sz="quarter" idx="3"/>
          </p:nvPr>
        </p:nvSpPr>
        <p:spPr>
          <a:xfrm>
            <a:off x="926677" y="3283938"/>
            <a:ext cx="7413413" cy="3112365"/>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67876"/>
            <a:ext cx="4015599" cy="344750"/>
          </a:xfrm>
          <a:prstGeom prst="rect">
            <a:avLst/>
          </a:prstGeom>
        </p:spPr>
        <p:txBody>
          <a:bodyPr vert="horz" lIns="92492" tIns="46246" rIns="92492" bIns="46246" rtlCol="0" anchor="b"/>
          <a:lstStyle>
            <a:lvl1pPr algn="l">
              <a:defRPr sz="1200"/>
            </a:lvl1pPr>
          </a:lstStyle>
          <a:p>
            <a:endParaRPr lang="cs-CZ"/>
          </a:p>
        </p:txBody>
      </p:sp>
      <p:sp>
        <p:nvSpPr>
          <p:cNvPr id="7" name="Slide Number Placeholder 6"/>
          <p:cNvSpPr>
            <a:spLocks noGrp="1"/>
          </p:cNvSpPr>
          <p:nvPr>
            <p:ph type="sldNum" sz="quarter" idx="5"/>
          </p:nvPr>
        </p:nvSpPr>
        <p:spPr>
          <a:xfrm>
            <a:off x="5249559" y="6567876"/>
            <a:ext cx="4015599" cy="344750"/>
          </a:xfrm>
          <a:prstGeom prst="rect">
            <a:avLst/>
          </a:prstGeom>
        </p:spPr>
        <p:txBody>
          <a:bodyPr vert="horz" lIns="92492" tIns="46246" rIns="92492" bIns="46246"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15599" cy="346353"/>
          </a:xfrm>
          <a:prstGeom prst="rect">
            <a:avLst/>
          </a:prstGeom>
        </p:spPr>
        <p:txBody>
          <a:bodyPr vert="horz" lIns="92492" tIns="46246" rIns="92492" bIns="46246" rtlCol="0"/>
          <a:lstStyle>
            <a:lvl1pPr algn="l">
              <a:defRPr sz="1200"/>
            </a:lvl1pPr>
          </a:lstStyle>
          <a:p>
            <a:endParaRPr/>
          </a:p>
        </p:txBody>
      </p:sp>
      <p:sp>
        <p:nvSpPr>
          <p:cNvPr id="3" name="Date Placeholder 2"/>
          <p:cNvSpPr>
            <a:spLocks noGrp="1"/>
          </p:cNvSpPr>
          <p:nvPr>
            <p:ph type="dt" idx="1"/>
          </p:nvPr>
        </p:nvSpPr>
        <p:spPr>
          <a:xfrm>
            <a:off x="5249559" y="0"/>
            <a:ext cx="4015599" cy="346353"/>
          </a:xfrm>
          <a:prstGeom prst="rect">
            <a:avLst/>
          </a:prstGeom>
        </p:spPr>
        <p:txBody>
          <a:bodyPr vert="horz" lIns="92492" tIns="46246" rIns="92492" bIns="46246"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327275" y="517525"/>
            <a:ext cx="4611688" cy="2593975"/>
          </a:xfrm>
          <a:prstGeom prst="rect">
            <a:avLst/>
          </a:prstGeom>
          <a:noFill/>
          <a:ln w="12700">
            <a:solidFill>
              <a:prstClr val="black"/>
            </a:solidFill>
          </a:ln>
        </p:spPr>
        <p:txBody>
          <a:bodyPr vert="horz" lIns="92492" tIns="46246" rIns="92492" bIns="46246" rtlCol="0" anchor="ctr"/>
          <a:lstStyle/>
          <a:p>
            <a:endParaRPr/>
          </a:p>
        </p:txBody>
      </p:sp>
      <p:sp>
        <p:nvSpPr>
          <p:cNvPr id="5" name="Notes Placeholder 4"/>
          <p:cNvSpPr>
            <a:spLocks noGrp="1"/>
          </p:cNvSpPr>
          <p:nvPr>
            <p:ph type="body" sz="quarter" idx="3"/>
          </p:nvPr>
        </p:nvSpPr>
        <p:spPr>
          <a:xfrm>
            <a:off x="926677" y="3283938"/>
            <a:ext cx="7413413" cy="3112365"/>
          </a:xfrm>
          <a:prstGeom prst="rect">
            <a:avLst/>
          </a:prstGeom>
        </p:spPr>
        <p:txBody>
          <a:bodyPr vert="horz" lIns="92492" tIns="46246" rIns="92492" bIns="46246" rtlCol="0"/>
          <a:lstStyle/>
          <a:p>
            <a:endParaRPr lang="en-US" dirty="0"/>
          </a:p>
        </p:txBody>
      </p:sp>
      <p:sp>
        <p:nvSpPr>
          <p:cNvPr id="6" name="Footer Placeholder 5"/>
          <p:cNvSpPr>
            <a:spLocks noGrp="1"/>
          </p:cNvSpPr>
          <p:nvPr>
            <p:ph type="ftr" sz="quarter" idx="4"/>
          </p:nvPr>
        </p:nvSpPr>
        <p:spPr>
          <a:xfrm>
            <a:off x="0" y="6567876"/>
            <a:ext cx="4015599" cy="344750"/>
          </a:xfrm>
          <a:prstGeom prst="rect">
            <a:avLst/>
          </a:prstGeom>
        </p:spPr>
        <p:txBody>
          <a:bodyPr vert="horz" lIns="92492" tIns="46246" rIns="92492" bIns="46246" rtlCol="0" anchor="b"/>
          <a:lstStyle>
            <a:lvl1pPr algn="l">
              <a:defRPr sz="1200"/>
            </a:lvl1pPr>
          </a:lstStyle>
          <a:p>
            <a:endParaRPr/>
          </a:p>
        </p:txBody>
      </p:sp>
      <p:sp>
        <p:nvSpPr>
          <p:cNvPr id="7" name="Slide Number Placeholder 6"/>
          <p:cNvSpPr>
            <a:spLocks noGrp="1"/>
          </p:cNvSpPr>
          <p:nvPr>
            <p:ph type="sldNum" sz="quarter" idx="5"/>
          </p:nvPr>
        </p:nvSpPr>
        <p:spPr>
          <a:xfrm>
            <a:off x="5249559" y="6567876"/>
            <a:ext cx="4015599" cy="344750"/>
          </a:xfrm>
          <a:prstGeom prst="rect">
            <a:avLst/>
          </a:prstGeom>
        </p:spPr>
        <p:txBody>
          <a:bodyPr vert="horz" lIns="92492" tIns="46246" rIns="92492" bIns="46246"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15599" cy="346353"/>
          </a:xfrm>
          <a:prstGeom prst="rect">
            <a:avLst/>
          </a:prstGeom>
        </p:spPr>
        <p:txBody>
          <a:bodyPr vert="horz" lIns="92492" tIns="46246" rIns="92492" bIns="46246" rtlCol="0"/>
          <a:lstStyle>
            <a:lvl1pPr algn="l">
              <a:defRPr sz="1200"/>
            </a:lvl1pPr>
          </a:lstStyle>
          <a:p>
            <a:endParaRPr/>
          </a:p>
        </p:txBody>
      </p:sp>
      <p:sp>
        <p:nvSpPr>
          <p:cNvPr id="3" name="Date Placeholder 2"/>
          <p:cNvSpPr>
            <a:spLocks noGrp="1"/>
          </p:cNvSpPr>
          <p:nvPr>
            <p:ph type="dt" idx="1"/>
          </p:nvPr>
        </p:nvSpPr>
        <p:spPr>
          <a:xfrm>
            <a:off x="5249559" y="0"/>
            <a:ext cx="4015599" cy="346353"/>
          </a:xfrm>
          <a:prstGeom prst="rect">
            <a:avLst/>
          </a:prstGeom>
        </p:spPr>
        <p:txBody>
          <a:bodyPr vert="horz" lIns="92492" tIns="46246" rIns="92492" bIns="46246"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327275" y="517525"/>
            <a:ext cx="4611688" cy="2593975"/>
          </a:xfrm>
          <a:prstGeom prst="rect">
            <a:avLst/>
          </a:prstGeom>
          <a:noFill/>
          <a:ln w="12700">
            <a:solidFill>
              <a:prstClr val="black"/>
            </a:solidFill>
          </a:ln>
        </p:spPr>
        <p:txBody>
          <a:bodyPr vert="horz" lIns="92492" tIns="46246" rIns="92492" bIns="46246" rtlCol="0" anchor="ctr"/>
          <a:lstStyle/>
          <a:p>
            <a:endParaRPr/>
          </a:p>
        </p:txBody>
      </p:sp>
      <p:sp>
        <p:nvSpPr>
          <p:cNvPr id="5" name="Notes Placeholder 4"/>
          <p:cNvSpPr>
            <a:spLocks noGrp="1"/>
          </p:cNvSpPr>
          <p:nvPr>
            <p:ph type="body" sz="quarter" idx="3"/>
          </p:nvPr>
        </p:nvSpPr>
        <p:spPr>
          <a:xfrm>
            <a:off x="926677" y="3283938"/>
            <a:ext cx="7413413" cy="3112365"/>
          </a:xfrm>
          <a:prstGeom prst="rect">
            <a:avLst/>
          </a:prstGeom>
        </p:spPr>
        <p:txBody>
          <a:bodyPr vert="horz" lIns="92492" tIns="46246" rIns="92492" bIns="46246" rtlCol="0"/>
          <a:lstStyle/>
          <a:p>
            <a:endParaRPr lang="en-US" dirty="0"/>
          </a:p>
        </p:txBody>
      </p:sp>
      <p:sp>
        <p:nvSpPr>
          <p:cNvPr id="6" name="Footer Placeholder 5"/>
          <p:cNvSpPr>
            <a:spLocks noGrp="1"/>
          </p:cNvSpPr>
          <p:nvPr>
            <p:ph type="ftr" sz="quarter" idx="4"/>
          </p:nvPr>
        </p:nvSpPr>
        <p:spPr>
          <a:xfrm>
            <a:off x="0" y="6567876"/>
            <a:ext cx="4015599" cy="344750"/>
          </a:xfrm>
          <a:prstGeom prst="rect">
            <a:avLst/>
          </a:prstGeom>
        </p:spPr>
        <p:txBody>
          <a:bodyPr vert="horz" lIns="92492" tIns="46246" rIns="92492" bIns="46246" rtlCol="0" anchor="b"/>
          <a:lstStyle>
            <a:lvl1pPr algn="l">
              <a:defRPr sz="1200"/>
            </a:lvl1pPr>
          </a:lstStyle>
          <a:p>
            <a:endParaRPr/>
          </a:p>
        </p:txBody>
      </p:sp>
      <p:sp>
        <p:nvSpPr>
          <p:cNvPr id="7" name="Slide Number Placeholder 6"/>
          <p:cNvSpPr>
            <a:spLocks noGrp="1"/>
          </p:cNvSpPr>
          <p:nvPr>
            <p:ph type="sldNum" sz="quarter" idx="5"/>
          </p:nvPr>
        </p:nvSpPr>
        <p:spPr>
          <a:xfrm>
            <a:off x="5249559" y="6567876"/>
            <a:ext cx="4015599" cy="344750"/>
          </a:xfrm>
          <a:prstGeom prst="rect">
            <a:avLst/>
          </a:prstGeom>
        </p:spPr>
        <p:txBody>
          <a:bodyPr vert="horz" lIns="92492" tIns="46246" rIns="92492" bIns="46246"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15599" cy="346353"/>
          </a:xfrm>
          <a:prstGeom prst="rect">
            <a:avLst/>
          </a:prstGeom>
        </p:spPr>
        <p:txBody>
          <a:bodyPr vert="horz" lIns="92492" tIns="46246" rIns="92492" bIns="46246" rtlCol="0"/>
          <a:lstStyle>
            <a:lvl1pPr algn="l">
              <a:defRPr sz="1200"/>
            </a:lvl1pPr>
          </a:lstStyle>
          <a:p>
            <a:endParaRPr/>
          </a:p>
        </p:txBody>
      </p:sp>
      <p:sp>
        <p:nvSpPr>
          <p:cNvPr id="3" name="Date Placeholder 2"/>
          <p:cNvSpPr>
            <a:spLocks noGrp="1"/>
          </p:cNvSpPr>
          <p:nvPr>
            <p:ph type="dt" idx="1"/>
          </p:nvPr>
        </p:nvSpPr>
        <p:spPr>
          <a:xfrm>
            <a:off x="5249559" y="0"/>
            <a:ext cx="4015599" cy="346353"/>
          </a:xfrm>
          <a:prstGeom prst="rect">
            <a:avLst/>
          </a:prstGeom>
        </p:spPr>
        <p:txBody>
          <a:bodyPr vert="horz" lIns="92492" tIns="46246" rIns="92492" bIns="46246"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328863" y="517525"/>
            <a:ext cx="4608512" cy="2593975"/>
          </a:xfrm>
          <a:prstGeom prst="rect">
            <a:avLst/>
          </a:prstGeom>
          <a:noFill/>
          <a:ln w="12700">
            <a:solidFill>
              <a:prstClr val="black"/>
            </a:solidFill>
          </a:ln>
        </p:spPr>
        <p:txBody>
          <a:bodyPr vert="horz" lIns="92492" tIns="46246" rIns="92492" bIns="46246" rtlCol="0" anchor="ctr"/>
          <a:lstStyle/>
          <a:p>
            <a:endParaRPr/>
          </a:p>
        </p:txBody>
      </p:sp>
      <p:sp>
        <p:nvSpPr>
          <p:cNvPr id="5" name="Notes Placeholder 4"/>
          <p:cNvSpPr>
            <a:spLocks noGrp="1"/>
          </p:cNvSpPr>
          <p:nvPr>
            <p:ph type="body" sz="quarter" idx="3"/>
          </p:nvPr>
        </p:nvSpPr>
        <p:spPr>
          <a:xfrm>
            <a:off x="926677" y="3283938"/>
            <a:ext cx="7413413" cy="3112365"/>
          </a:xfrm>
          <a:prstGeom prst="rect">
            <a:avLst/>
          </a:prstGeom>
        </p:spPr>
        <p:txBody>
          <a:bodyPr vert="horz" lIns="92492" tIns="46246" rIns="92492" bIns="46246" rtlCol="0"/>
          <a:lstStyle/>
          <a:p>
            <a:r>
              <a:rPr lang="en-US"/>
              <a:t>Not a fit for every student</a:t>
            </a:r>
          </a:p>
          <a:p>
            <a:endParaRPr lang="en-US"/>
          </a:p>
          <a:p>
            <a:r>
              <a:rPr lang="en-US"/>
              <a:t>Need to be mature, self-motivated</a:t>
            </a:r>
          </a:p>
          <a:p>
            <a:endParaRPr lang="en-US"/>
          </a:p>
          <a:p>
            <a:r>
              <a:rPr lang="en-US"/>
              <a:t>Grades matter-need C or better in every course to avoid future issues with financial aid</a:t>
            </a:r>
          </a:p>
        </p:txBody>
      </p:sp>
      <p:sp>
        <p:nvSpPr>
          <p:cNvPr id="6" name="Footer Placeholder 5"/>
          <p:cNvSpPr>
            <a:spLocks noGrp="1"/>
          </p:cNvSpPr>
          <p:nvPr>
            <p:ph type="ftr" sz="quarter" idx="4"/>
          </p:nvPr>
        </p:nvSpPr>
        <p:spPr>
          <a:xfrm>
            <a:off x="0" y="6567876"/>
            <a:ext cx="4015599" cy="344750"/>
          </a:xfrm>
          <a:prstGeom prst="rect">
            <a:avLst/>
          </a:prstGeom>
        </p:spPr>
        <p:txBody>
          <a:bodyPr vert="horz" lIns="92492" tIns="46246" rIns="92492" bIns="46246" rtlCol="0" anchor="b"/>
          <a:lstStyle>
            <a:lvl1pPr algn="l">
              <a:defRPr sz="1200"/>
            </a:lvl1pPr>
          </a:lstStyle>
          <a:p>
            <a:endParaRPr/>
          </a:p>
        </p:txBody>
      </p:sp>
      <p:sp>
        <p:nvSpPr>
          <p:cNvPr id="7" name="Slide Number Placeholder 6"/>
          <p:cNvSpPr>
            <a:spLocks noGrp="1"/>
          </p:cNvSpPr>
          <p:nvPr>
            <p:ph type="sldNum" sz="quarter" idx="5"/>
          </p:nvPr>
        </p:nvSpPr>
        <p:spPr>
          <a:xfrm>
            <a:off x="5249559" y="6567876"/>
            <a:ext cx="4015599" cy="344750"/>
          </a:xfrm>
          <a:prstGeom prst="rect">
            <a:avLst/>
          </a:prstGeom>
        </p:spPr>
        <p:txBody>
          <a:bodyPr vert="horz" lIns="92492" tIns="46246" rIns="92492" bIns="46246" rtlCol="0" anchor="b"/>
          <a:lstStyle>
            <a:lvl1pPr algn="r">
              <a:defRPr sz="1200"/>
            </a:lvl1pPr>
          </a:lstStyle>
          <a:p>
            <a:r>
              <a:rPr lang="cs-CZ"/>
              <a:t>‹#›</a:t>
            </a:r>
          </a:p>
        </p:txBody>
      </p:sp>
    </p:spTree>
    <p:extLst>
      <p:ext uri="{BB962C8B-B14F-4D97-AF65-F5344CB8AC3E}">
        <p14:creationId xmlns:p14="http://schemas.microsoft.com/office/powerpoint/2010/main" val="1321030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15599" cy="346353"/>
          </a:xfrm>
          <a:prstGeom prst="rect">
            <a:avLst/>
          </a:prstGeom>
        </p:spPr>
        <p:txBody>
          <a:bodyPr vert="horz" lIns="92492" tIns="46246" rIns="92492" bIns="46246" rtlCol="0"/>
          <a:lstStyle>
            <a:lvl1pPr algn="l">
              <a:defRPr sz="1200"/>
            </a:lvl1pPr>
          </a:lstStyle>
          <a:p>
            <a:endParaRPr/>
          </a:p>
        </p:txBody>
      </p:sp>
      <p:sp>
        <p:nvSpPr>
          <p:cNvPr id="3" name="Date Placeholder 2"/>
          <p:cNvSpPr>
            <a:spLocks noGrp="1"/>
          </p:cNvSpPr>
          <p:nvPr>
            <p:ph type="dt" idx="1"/>
          </p:nvPr>
        </p:nvSpPr>
        <p:spPr>
          <a:xfrm>
            <a:off x="5249559" y="0"/>
            <a:ext cx="4015599" cy="346353"/>
          </a:xfrm>
          <a:prstGeom prst="rect">
            <a:avLst/>
          </a:prstGeom>
        </p:spPr>
        <p:txBody>
          <a:bodyPr vert="horz" lIns="92492" tIns="46246" rIns="92492" bIns="46246"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328863" y="517525"/>
            <a:ext cx="4608512" cy="2593975"/>
          </a:xfrm>
          <a:prstGeom prst="rect">
            <a:avLst/>
          </a:prstGeom>
          <a:noFill/>
          <a:ln w="12700">
            <a:solidFill>
              <a:prstClr val="black"/>
            </a:solidFill>
          </a:ln>
        </p:spPr>
        <p:txBody>
          <a:bodyPr vert="horz" lIns="92492" tIns="46246" rIns="92492" bIns="46246" rtlCol="0" anchor="ctr"/>
          <a:lstStyle/>
          <a:p>
            <a:endParaRPr/>
          </a:p>
        </p:txBody>
      </p:sp>
      <p:sp>
        <p:nvSpPr>
          <p:cNvPr id="5" name="Notes Placeholder 4"/>
          <p:cNvSpPr>
            <a:spLocks noGrp="1"/>
          </p:cNvSpPr>
          <p:nvPr>
            <p:ph type="body" sz="quarter" idx="3"/>
          </p:nvPr>
        </p:nvSpPr>
        <p:spPr>
          <a:xfrm>
            <a:off x="926677" y="3283938"/>
            <a:ext cx="7413413" cy="3112365"/>
          </a:xfrm>
          <a:prstGeom prst="rect">
            <a:avLst/>
          </a:prstGeom>
        </p:spPr>
        <p:txBody>
          <a:bodyPr vert="horz" lIns="92492" tIns="46246" rIns="92492" bIns="46246" rtlCol="0"/>
          <a:lstStyle/>
          <a:p>
            <a:r>
              <a:rPr lang="en-US"/>
              <a:t>Explain topics</a:t>
            </a:r>
          </a:p>
          <a:p>
            <a:endParaRPr lang="en-US"/>
          </a:p>
          <a:p>
            <a:r>
              <a:rPr lang="en-US"/>
              <a:t>Emphasize importance of being prepared before class begins</a:t>
            </a:r>
          </a:p>
          <a:p>
            <a:endParaRPr lang="en-US"/>
          </a:p>
          <a:p>
            <a:r>
              <a:rPr lang="en-US"/>
              <a:t>Shift to HS presenter to talk about expectations</a:t>
            </a:r>
          </a:p>
        </p:txBody>
      </p:sp>
      <p:sp>
        <p:nvSpPr>
          <p:cNvPr id="6" name="Footer Placeholder 5"/>
          <p:cNvSpPr>
            <a:spLocks noGrp="1"/>
          </p:cNvSpPr>
          <p:nvPr>
            <p:ph type="ftr" sz="quarter" idx="4"/>
          </p:nvPr>
        </p:nvSpPr>
        <p:spPr>
          <a:xfrm>
            <a:off x="0" y="6567876"/>
            <a:ext cx="4015599" cy="344750"/>
          </a:xfrm>
          <a:prstGeom prst="rect">
            <a:avLst/>
          </a:prstGeom>
        </p:spPr>
        <p:txBody>
          <a:bodyPr vert="horz" lIns="92492" tIns="46246" rIns="92492" bIns="46246" rtlCol="0" anchor="b"/>
          <a:lstStyle>
            <a:lvl1pPr algn="l">
              <a:defRPr sz="1200"/>
            </a:lvl1pPr>
          </a:lstStyle>
          <a:p>
            <a:endParaRPr/>
          </a:p>
        </p:txBody>
      </p:sp>
      <p:sp>
        <p:nvSpPr>
          <p:cNvPr id="7" name="Slide Number Placeholder 6"/>
          <p:cNvSpPr>
            <a:spLocks noGrp="1"/>
          </p:cNvSpPr>
          <p:nvPr>
            <p:ph type="sldNum" sz="quarter" idx="5"/>
          </p:nvPr>
        </p:nvSpPr>
        <p:spPr>
          <a:xfrm>
            <a:off x="5249559" y="6567876"/>
            <a:ext cx="4015599" cy="344750"/>
          </a:xfrm>
          <a:prstGeom prst="rect">
            <a:avLst/>
          </a:prstGeom>
        </p:spPr>
        <p:txBody>
          <a:bodyPr vert="horz" lIns="92492" tIns="46246" rIns="92492" bIns="46246"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15599" cy="346353"/>
          </a:xfrm>
          <a:prstGeom prst="rect">
            <a:avLst/>
          </a:prstGeom>
        </p:spPr>
        <p:txBody>
          <a:bodyPr vert="horz" lIns="92492" tIns="46246" rIns="92492" bIns="46246" rtlCol="0"/>
          <a:lstStyle>
            <a:lvl1pPr algn="l">
              <a:defRPr sz="1200"/>
            </a:lvl1pPr>
          </a:lstStyle>
          <a:p>
            <a:endParaRPr/>
          </a:p>
        </p:txBody>
      </p:sp>
      <p:sp>
        <p:nvSpPr>
          <p:cNvPr id="3" name="Date Placeholder 2"/>
          <p:cNvSpPr>
            <a:spLocks noGrp="1"/>
          </p:cNvSpPr>
          <p:nvPr>
            <p:ph type="dt" idx="1"/>
          </p:nvPr>
        </p:nvSpPr>
        <p:spPr>
          <a:xfrm>
            <a:off x="5249559" y="0"/>
            <a:ext cx="4015599" cy="346353"/>
          </a:xfrm>
          <a:prstGeom prst="rect">
            <a:avLst/>
          </a:prstGeom>
        </p:spPr>
        <p:txBody>
          <a:bodyPr vert="horz" lIns="92492" tIns="46246" rIns="92492" bIns="46246"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327275" y="517525"/>
            <a:ext cx="4611688" cy="2593975"/>
          </a:xfrm>
          <a:prstGeom prst="rect">
            <a:avLst/>
          </a:prstGeom>
          <a:noFill/>
          <a:ln w="12700">
            <a:solidFill>
              <a:prstClr val="black"/>
            </a:solidFill>
          </a:ln>
        </p:spPr>
        <p:txBody>
          <a:bodyPr vert="horz" lIns="92492" tIns="46246" rIns="92492" bIns="46246" rtlCol="0" anchor="ctr"/>
          <a:lstStyle/>
          <a:p>
            <a:endParaRPr/>
          </a:p>
        </p:txBody>
      </p:sp>
      <p:sp>
        <p:nvSpPr>
          <p:cNvPr id="5" name="Notes Placeholder 4"/>
          <p:cNvSpPr>
            <a:spLocks noGrp="1"/>
          </p:cNvSpPr>
          <p:nvPr>
            <p:ph type="body" sz="quarter" idx="3"/>
          </p:nvPr>
        </p:nvSpPr>
        <p:spPr>
          <a:xfrm>
            <a:off x="926677" y="3283938"/>
            <a:ext cx="7413413" cy="3112365"/>
          </a:xfrm>
          <a:prstGeom prst="rect">
            <a:avLst/>
          </a:prstGeom>
        </p:spPr>
        <p:txBody>
          <a:bodyPr vert="horz" lIns="92492" tIns="46246" rIns="92492" bIns="46246" rtlCol="0"/>
          <a:lstStyle/>
          <a:p>
            <a:r>
              <a:rPr lang="en-US"/>
              <a:t>Action items</a:t>
            </a:r>
          </a:p>
          <a:p>
            <a:endParaRPr lang="en-US"/>
          </a:p>
          <a:p>
            <a:r>
              <a:rPr lang="en-US"/>
              <a:t>submit interest form</a:t>
            </a:r>
          </a:p>
          <a:p>
            <a:r>
              <a:rPr lang="en-US"/>
              <a:t>choose classes</a:t>
            </a:r>
          </a:p>
          <a:p>
            <a:r>
              <a:rPr lang="en-US"/>
              <a:t>Apply Texas</a:t>
            </a:r>
          </a:p>
          <a:p>
            <a:endParaRPr lang="en-US"/>
          </a:p>
          <a:p>
            <a:r>
              <a:rPr lang="en-US"/>
              <a:t>Watch email for more info about testing, registration, payment and orientation</a:t>
            </a:r>
          </a:p>
        </p:txBody>
      </p:sp>
      <p:sp>
        <p:nvSpPr>
          <p:cNvPr id="6" name="Footer Placeholder 5"/>
          <p:cNvSpPr>
            <a:spLocks noGrp="1"/>
          </p:cNvSpPr>
          <p:nvPr>
            <p:ph type="ftr" sz="quarter" idx="4"/>
          </p:nvPr>
        </p:nvSpPr>
        <p:spPr>
          <a:xfrm>
            <a:off x="0" y="6567876"/>
            <a:ext cx="4015599" cy="344750"/>
          </a:xfrm>
          <a:prstGeom prst="rect">
            <a:avLst/>
          </a:prstGeom>
        </p:spPr>
        <p:txBody>
          <a:bodyPr vert="horz" lIns="92492" tIns="46246" rIns="92492" bIns="46246" rtlCol="0" anchor="b"/>
          <a:lstStyle>
            <a:lvl1pPr algn="l">
              <a:defRPr sz="1200"/>
            </a:lvl1pPr>
          </a:lstStyle>
          <a:p>
            <a:endParaRPr/>
          </a:p>
        </p:txBody>
      </p:sp>
      <p:sp>
        <p:nvSpPr>
          <p:cNvPr id="7" name="Slide Number Placeholder 6"/>
          <p:cNvSpPr>
            <a:spLocks noGrp="1"/>
          </p:cNvSpPr>
          <p:nvPr>
            <p:ph type="sldNum" sz="quarter" idx="5"/>
          </p:nvPr>
        </p:nvSpPr>
        <p:spPr>
          <a:xfrm>
            <a:off x="5249559" y="6567876"/>
            <a:ext cx="4015599" cy="344750"/>
          </a:xfrm>
          <a:prstGeom prst="rect">
            <a:avLst/>
          </a:prstGeom>
        </p:spPr>
        <p:txBody>
          <a:bodyPr vert="horz" lIns="92492" tIns="46246" rIns="92492" bIns="46246"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15599" cy="346353"/>
          </a:xfrm>
          <a:prstGeom prst="rect">
            <a:avLst/>
          </a:prstGeom>
        </p:spPr>
        <p:txBody>
          <a:bodyPr vert="horz" lIns="92492" tIns="46246" rIns="92492" bIns="46246" rtlCol="0"/>
          <a:lstStyle>
            <a:lvl1pPr algn="l">
              <a:defRPr sz="1200"/>
            </a:lvl1pPr>
          </a:lstStyle>
          <a:p>
            <a:endParaRPr/>
          </a:p>
        </p:txBody>
      </p:sp>
      <p:sp>
        <p:nvSpPr>
          <p:cNvPr id="3" name="Date Placeholder 2"/>
          <p:cNvSpPr>
            <a:spLocks noGrp="1"/>
          </p:cNvSpPr>
          <p:nvPr>
            <p:ph type="dt" idx="1"/>
          </p:nvPr>
        </p:nvSpPr>
        <p:spPr>
          <a:xfrm>
            <a:off x="5249559" y="0"/>
            <a:ext cx="4015599" cy="346353"/>
          </a:xfrm>
          <a:prstGeom prst="rect">
            <a:avLst/>
          </a:prstGeom>
        </p:spPr>
        <p:txBody>
          <a:bodyPr vert="horz" lIns="92492" tIns="46246" rIns="92492" bIns="46246"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327275" y="517525"/>
            <a:ext cx="4611688" cy="2593975"/>
          </a:xfrm>
          <a:prstGeom prst="rect">
            <a:avLst/>
          </a:prstGeom>
          <a:noFill/>
          <a:ln w="12700">
            <a:solidFill>
              <a:prstClr val="black"/>
            </a:solidFill>
          </a:ln>
        </p:spPr>
        <p:txBody>
          <a:bodyPr vert="horz" lIns="92492" tIns="46246" rIns="92492" bIns="46246" rtlCol="0" anchor="ctr"/>
          <a:lstStyle/>
          <a:p>
            <a:endParaRPr/>
          </a:p>
        </p:txBody>
      </p:sp>
      <p:sp>
        <p:nvSpPr>
          <p:cNvPr id="5" name="Notes Placeholder 4"/>
          <p:cNvSpPr>
            <a:spLocks noGrp="1"/>
          </p:cNvSpPr>
          <p:nvPr>
            <p:ph type="body" sz="quarter" idx="3"/>
          </p:nvPr>
        </p:nvSpPr>
        <p:spPr>
          <a:xfrm>
            <a:off x="926677" y="3283938"/>
            <a:ext cx="7413413" cy="3112365"/>
          </a:xfrm>
          <a:prstGeom prst="rect">
            <a:avLst/>
          </a:prstGeom>
        </p:spPr>
        <p:txBody>
          <a:bodyPr vert="horz" lIns="92492" tIns="46246" rIns="92492" bIns="46246" rtlCol="0"/>
          <a:lstStyle/>
          <a:p>
            <a:r>
              <a:rPr lang="en-US"/>
              <a:t>Action items</a:t>
            </a:r>
          </a:p>
          <a:p>
            <a:endParaRPr lang="en-US"/>
          </a:p>
          <a:p>
            <a:r>
              <a:rPr lang="en-US"/>
              <a:t>submit interest form</a:t>
            </a:r>
          </a:p>
          <a:p>
            <a:r>
              <a:rPr lang="en-US"/>
              <a:t>choose classes</a:t>
            </a:r>
          </a:p>
          <a:p>
            <a:r>
              <a:rPr lang="en-US"/>
              <a:t>Apply Texas</a:t>
            </a:r>
          </a:p>
          <a:p>
            <a:endParaRPr lang="en-US"/>
          </a:p>
          <a:p>
            <a:r>
              <a:rPr lang="en-US"/>
              <a:t>Watch email for more info about testing, registration, payment and orientation</a:t>
            </a:r>
          </a:p>
        </p:txBody>
      </p:sp>
      <p:sp>
        <p:nvSpPr>
          <p:cNvPr id="6" name="Footer Placeholder 5"/>
          <p:cNvSpPr>
            <a:spLocks noGrp="1"/>
          </p:cNvSpPr>
          <p:nvPr>
            <p:ph type="ftr" sz="quarter" idx="4"/>
          </p:nvPr>
        </p:nvSpPr>
        <p:spPr>
          <a:xfrm>
            <a:off x="0" y="6567876"/>
            <a:ext cx="4015599" cy="344750"/>
          </a:xfrm>
          <a:prstGeom prst="rect">
            <a:avLst/>
          </a:prstGeom>
        </p:spPr>
        <p:txBody>
          <a:bodyPr vert="horz" lIns="92492" tIns="46246" rIns="92492" bIns="46246" rtlCol="0" anchor="b"/>
          <a:lstStyle>
            <a:lvl1pPr algn="l">
              <a:defRPr sz="1200"/>
            </a:lvl1pPr>
          </a:lstStyle>
          <a:p>
            <a:endParaRPr/>
          </a:p>
        </p:txBody>
      </p:sp>
      <p:sp>
        <p:nvSpPr>
          <p:cNvPr id="7" name="Slide Number Placeholder 6"/>
          <p:cNvSpPr>
            <a:spLocks noGrp="1"/>
          </p:cNvSpPr>
          <p:nvPr>
            <p:ph type="sldNum" sz="quarter" idx="5"/>
          </p:nvPr>
        </p:nvSpPr>
        <p:spPr>
          <a:xfrm>
            <a:off x="5249559" y="6567876"/>
            <a:ext cx="4015599" cy="344750"/>
          </a:xfrm>
          <a:prstGeom prst="rect">
            <a:avLst/>
          </a:prstGeom>
        </p:spPr>
        <p:txBody>
          <a:bodyPr vert="horz" lIns="92492" tIns="46246" rIns="92492" bIns="46246" rtlCol="0" anchor="b"/>
          <a:lstStyle>
            <a:lvl1pPr algn="r">
              <a:defRPr sz="1200"/>
            </a:lvl1pPr>
          </a:lstStyle>
          <a:p>
            <a:r>
              <a:rPr lang="cs-CZ"/>
              <a:t>‹#›</a:t>
            </a:r>
          </a:p>
        </p:txBody>
      </p:sp>
    </p:spTree>
    <p:extLst>
      <p:ext uri="{BB962C8B-B14F-4D97-AF65-F5344CB8AC3E}">
        <p14:creationId xmlns:p14="http://schemas.microsoft.com/office/powerpoint/2010/main" val="13180015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15599" cy="346353"/>
          </a:xfrm>
          <a:prstGeom prst="rect">
            <a:avLst/>
          </a:prstGeom>
        </p:spPr>
        <p:txBody>
          <a:bodyPr vert="horz" lIns="92492" tIns="46246" rIns="92492" bIns="46246" rtlCol="0"/>
          <a:lstStyle>
            <a:lvl1pPr algn="l">
              <a:defRPr sz="1200"/>
            </a:lvl1pPr>
          </a:lstStyle>
          <a:p>
            <a:endParaRPr/>
          </a:p>
        </p:txBody>
      </p:sp>
      <p:sp>
        <p:nvSpPr>
          <p:cNvPr id="3" name="Date Placeholder 2"/>
          <p:cNvSpPr>
            <a:spLocks noGrp="1"/>
          </p:cNvSpPr>
          <p:nvPr>
            <p:ph type="dt" idx="1"/>
          </p:nvPr>
        </p:nvSpPr>
        <p:spPr>
          <a:xfrm>
            <a:off x="5249559" y="0"/>
            <a:ext cx="4015599" cy="346353"/>
          </a:xfrm>
          <a:prstGeom prst="rect">
            <a:avLst/>
          </a:prstGeom>
        </p:spPr>
        <p:txBody>
          <a:bodyPr vert="horz" lIns="92492" tIns="46246" rIns="92492" bIns="46246"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328863" y="517525"/>
            <a:ext cx="4608512" cy="2593975"/>
          </a:xfrm>
          <a:prstGeom prst="rect">
            <a:avLst/>
          </a:prstGeom>
          <a:noFill/>
          <a:ln w="12700">
            <a:solidFill>
              <a:prstClr val="black"/>
            </a:solidFill>
          </a:ln>
        </p:spPr>
        <p:txBody>
          <a:bodyPr vert="horz" lIns="92492" tIns="46246" rIns="92492" bIns="46246" rtlCol="0" anchor="ctr"/>
          <a:lstStyle/>
          <a:p>
            <a:endParaRPr/>
          </a:p>
        </p:txBody>
      </p:sp>
      <p:sp>
        <p:nvSpPr>
          <p:cNvPr id="5" name="Notes Placeholder 4"/>
          <p:cNvSpPr>
            <a:spLocks noGrp="1"/>
          </p:cNvSpPr>
          <p:nvPr>
            <p:ph type="body" sz="quarter" idx="3"/>
          </p:nvPr>
        </p:nvSpPr>
        <p:spPr>
          <a:xfrm>
            <a:off x="926677" y="3283938"/>
            <a:ext cx="7413413" cy="3112365"/>
          </a:xfrm>
          <a:prstGeom prst="rect">
            <a:avLst/>
          </a:prstGeom>
        </p:spPr>
        <p:txBody>
          <a:bodyPr vert="horz" lIns="92492" tIns="46246" rIns="92492" bIns="46246" rtlCol="0"/>
          <a:lstStyle/>
          <a:p>
            <a:r>
              <a:rPr lang="en-US"/>
              <a:t>Not a fit for every student</a:t>
            </a:r>
          </a:p>
          <a:p>
            <a:endParaRPr lang="en-US"/>
          </a:p>
          <a:p>
            <a:r>
              <a:rPr lang="en-US"/>
              <a:t>Need to be mature, self-motivated</a:t>
            </a:r>
          </a:p>
          <a:p>
            <a:endParaRPr lang="en-US"/>
          </a:p>
          <a:p>
            <a:r>
              <a:rPr lang="en-US"/>
              <a:t>Grades matter-need C or better in every course to avoid future issues with financial aid</a:t>
            </a:r>
          </a:p>
        </p:txBody>
      </p:sp>
      <p:sp>
        <p:nvSpPr>
          <p:cNvPr id="6" name="Footer Placeholder 5"/>
          <p:cNvSpPr>
            <a:spLocks noGrp="1"/>
          </p:cNvSpPr>
          <p:nvPr>
            <p:ph type="ftr" sz="quarter" idx="4"/>
          </p:nvPr>
        </p:nvSpPr>
        <p:spPr>
          <a:xfrm>
            <a:off x="0" y="6567876"/>
            <a:ext cx="4015599" cy="344750"/>
          </a:xfrm>
          <a:prstGeom prst="rect">
            <a:avLst/>
          </a:prstGeom>
        </p:spPr>
        <p:txBody>
          <a:bodyPr vert="horz" lIns="92492" tIns="46246" rIns="92492" bIns="46246" rtlCol="0" anchor="b"/>
          <a:lstStyle>
            <a:lvl1pPr algn="l">
              <a:defRPr sz="1200"/>
            </a:lvl1pPr>
          </a:lstStyle>
          <a:p>
            <a:endParaRPr/>
          </a:p>
        </p:txBody>
      </p:sp>
      <p:sp>
        <p:nvSpPr>
          <p:cNvPr id="7" name="Slide Number Placeholder 6"/>
          <p:cNvSpPr>
            <a:spLocks noGrp="1"/>
          </p:cNvSpPr>
          <p:nvPr>
            <p:ph type="sldNum" sz="quarter" idx="5"/>
          </p:nvPr>
        </p:nvSpPr>
        <p:spPr>
          <a:xfrm>
            <a:off x="5249559" y="6567876"/>
            <a:ext cx="4015599" cy="344750"/>
          </a:xfrm>
          <a:prstGeom prst="rect">
            <a:avLst/>
          </a:prstGeom>
        </p:spPr>
        <p:txBody>
          <a:bodyPr vert="horz" lIns="92492" tIns="46246" rIns="92492" bIns="46246" rtlCol="0" anchor="b"/>
          <a:lstStyle>
            <a:lvl1pPr algn="r">
              <a:defRPr sz="1200"/>
            </a:lvl1pPr>
          </a:lstStyle>
          <a:p>
            <a:r>
              <a:rPr lang="cs-CZ"/>
              <a:t>‹#›</a:t>
            </a:r>
          </a:p>
        </p:txBody>
      </p:sp>
    </p:spTree>
    <p:extLst>
      <p:ext uri="{BB962C8B-B14F-4D97-AF65-F5344CB8AC3E}">
        <p14:creationId xmlns:p14="http://schemas.microsoft.com/office/powerpoint/2010/main" val="42361056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15599" cy="346353"/>
          </a:xfrm>
          <a:prstGeom prst="rect">
            <a:avLst/>
          </a:prstGeom>
        </p:spPr>
        <p:txBody>
          <a:bodyPr vert="horz" lIns="92492" tIns="46246" rIns="92492" bIns="46246" rtlCol="0"/>
          <a:lstStyle>
            <a:lvl1pPr algn="l">
              <a:defRPr sz="1200"/>
            </a:lvl1pPr>
          </a:lstStyle>
          <a:p>
            <a:endParaRPr/>
          </a:p>
        </p:txBody>
      </p:sp>
      <p:sp>
        <p:nvSpPr>
          <p:cNvPr id="3" name="Date Placeholder 2"/>
          <p:cNvSpPr>
            <a:spLocks noGrp="1"/>
          </p:cNvSpPr>
          <p:nvPr>
            <p:ph type="dt" idx="1"/>
          </p:nvPr>
        </p:nvSpPr>
        <p:spPr>
          <a:xfrm>
            <a:off x="5249559" y="0"/>
            <a:ext cx="4015599" cy="346353"/>
          </a:xfrm>
          <a:prstGeom prst="rect">
            <a:avLst/>
          </a:prstGeom>
        </p:spPr>
        <p:txBody>
          <a:bodyPr vert="horz" lIns="92492" tIns="46246" rIns="92492" bIns="46246"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328863" y="517525"/>
            <a:ext cx="4608512" cy="2593975"/>
          </a:xfrm>
          <a:prstGeom prst="rect">
            <a:avLst/>
          </a:prstGeom>
          <a:noFill/>
          <a:ln w="12700">
            <a:solidFill>
              <a:prstClr val="black"/>
            </a:solidFill>
          </a:ln>
        </p:spPr>
        <p:txBody>
          <a:bodyPr vert="horz" lIns="92492" tIns="46246" rIns="92492" bIns="46246" rtlCol="0" anchor="ctr"/>
          <a:lstStyle/>
          <a:p>
            <a:endParaRPr/>
          </a:p>
        </p:txBody>
      </p:sp>
      <p:sp>
        <p:nvSpPr>
          <p:cNvPr id="5" name="Notes Placeholder 4"/>
          <p:cNvSpPr>
            <a:spLocks noGrp="1"/>
          </p:cNvSpPr>
          <p:nvPr>
            <p:ph type="body" sz="quarter" idx="3"/>
          </p:nvPr>
        </p:nvSpPr>
        <p:spPr>
          <a:xfrm>
            <a:off x="926677" y="3283938"/>
            <a:ext cx="7413413" cy="3112365"/>
          </a:xfrm>
          <a:prstGeom prst="rect">
            <a:avLst/>
          </a:prstGeom>
        </p:spPr>
        <p:txBody>
          <a:bodyPr vert="horz" lIns="92492" tIns="46246" rIns="92492" bIns="46246" rtlCol="0"/>
          <a:lstStyle/>
          <a:p>
            <a:r>
              <a:rPr lang="en-US"/>
              <a:t>Not a fit for every student</a:t>
            </a:r>
          </a:p>
          <a:p>
            <a:endParaRPr lang="en-US"/>
          </a:p>
          <a:p>
            <a:r>
              <a:rPr lang="en-US"/>
              <a:t>Need to be mature, self-motivated</a:t>
            </a:r>
          </a:p>
          <a:p>
            <a:endParaRPr lang="en-US"/>
          </a:p>
          <a:p>
            <a:r>
              <a:rPr lang="en-US"/>
              <a:t>Grades matter-need C or better in every course to avoid future issues with financial aid</a:t>
            </a:r>
          </a:p>
        </p:txBody>
      </p:sp>
      <p:sp>
        <p:nvSpPr>
          <p:cNvPr id="6" name="Footer Placeholder 5"/>
          <p:cNvSpPr>
            <a:spLocks noGrp="1"/>
          </p:cNvSpPr>
          <p:nvPr>
            <p:ph type="ftr" sz="quarter" idx="4"/>
          </p:nvPr>
        </p:nvSpPr>
        <p:spPr>
          <a:xfrm>
            <a:off x="0" y="6567876"/>
            <a:ext cx="4015599" cy="344750"/>
          </a:xfrm>
          <a:prstGeom prst="rect">
            <a:avLst/>
          </a:prstGeom>
        </p:spPr>
        <p:txBody>
          <a:bodyPr vert="horz" lIns="92492" tIns="46246" rIns="92492" bIns="46246" rtlCol="0" anchor="b"/>
          <a:lstStyle>
            <a:lvl1pPr algn="l">
              <a:defRPr sz="1200"/>
            </a:lvl1pPr>
          </a:lstStyle>
          <a:p>
            <a:endParaRPr/>
          </a:p>
        </p:txBody>
      </p:sp>
      <p:sp>
        <p:nvSpPr>
          <p:cNvPr id="7" name="Slide Number Placeholder 6"/>
          <p:cNvSpPr>
            <a:spLocks noGrp="1"/>
          </p:cNvSpPr>
          <p:nvPr>
            <p:ph type="sldNum" sz="quarter" idx="5"/>
          </p:nvPr>
        </p:nvSpPr>
        <p:spPr>
          <a:xfrm>
            <a:off x="5249559" y="6567876"/>
            <a:ext cx="4015599" cy="344750"/>
          </a:xfrm>
          <a:prstGeom prst="rect">
            <a:avLst/>
          </a:prstGeom>
        </p:spPr>
        <p:txBody>
          <a:bodyPr vert="horz" lIns="92492" tIns="46246" rIns="92492" bIns="46246" rtlCol="0" anchor="b"/>
          <a:lstStyle>
            <a:lvl1pPr algn="r">
              <a:defRPr sz="1200"/>
            </a:lvl1pPr>
          </a:lstStyle>
          <a:p>
            <a:r>
              <a:rPr lang="cs-CZ"/>
              <a:t>‹#›</a:t>
            </a:r>
          </a:p>
        </p:txBody>
      </p:sp>
    </p:spTree>
    <p:extLst>
      <p:ext uri="{BB962C8B-B14F-4D97-AF65-F5344CB8AC3E}">
        <p14:creationId xmlns:p14="http://schemas.microsoft.com/office/powerpoint/2010/main" val="37537734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15599" cy="346353"/>
          </a:xfrm>
          <a:prstGeom prst="rect">
            <a:avLst/>
          </a:prstGeom>
        </p:spPr>
        <p:txBody>
          <a:bodyPr vert="horz" lIns="92492" tIns="46246" rIns="92492" bIns="46246" rtlCol="0"/>
          <a:lstStyle>
            <a:lvl1pPr algn="l">
              <a:defRPr sz="1200"/>
            </a:lvl1pPr>
          </a:lstStyle>
          <a:p>
            <a:endParaRPr/>
          </a:p>
        </p:txBody>
      </p:sp>
      <p:sp>
        <p:nvSpPr>
          <p:cNvPr id="3" name="Date Placeholder 2"/>
          <p:cNvSpPr>
            <a:spLocks noGrp="1"/>
          </p:cNvSpPr>
          <p:nvPr>
            <p:ph type="dt" idx="1"/>
          </p:nvPr>
        </p:nvSpPr>
        <p:spPr>
          <a:xfrm>
            <a:off x="5249559" y="0"/>
            <a:ext cx="4015599" cy="346353"/>
          </a:xfrm>
          <a:prstGeom prst="rect">
            <a:avLst/>
          </a:prstGeom>
        </p:spPr>
        <p:txBody>
          <a:bodyPr vert="horz" lIns="92492" tIns="46246" rIns="92492" bIns="46246"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327275" y="517525"/>
            <a:ext cx="4611688" cy="2593975"/>
          </a:xfrm>
          <a:prstGeom prst="rect">
            <a:avLst/>
          </a:prstGeom>
          <a:noFill/>
          <a:ln w="12700">
            <a:solidFill>
              <a:prstClr val="black"/>
            </a:solidFill>
          </a:ln>
        </p:spPr>
        <p:txBody>
          <a:bodyPr vert="horz" lIns="92492" tIns="46246" rIns="92492" bIns="46246" rtlCol="0" anchor="ctr"/>
          <a:lstStyle/>
          <a:p>
            <a:endParaRPr/>
          </a:p>
        </p:txBody>
      </p:sp>
      <p:sp>
        <p:nvSpPr>
          <p:cNvPr id="5" name="Notes Placeholder 4"/>
          <p:cNvSpPr>
            <a:spLocks noGrp="1"/>
          </p:cNvSpPr>
          <p:nvPr>
            <p:ph type="body" sz="quarter" idx="3"/>
          </p:nvPr>
        </p:nvSpPr>
        <p:spPr>
          <a:xfrm>
            <a:off x="926677" y="3283938"/>
            <a:ext cx="7413413" cy="3112365"/>
          </a:xfrm>
          <a:prstGeom prst="rect">
            <a:avLst/>
          </a:prstGeom>
        </p:spPr>
        <p:txBody>
          <a:bodyPr vert="horz" lIns="92492" tIns="46246" rIns="92492" bIns="46246" rtlCol="0"/>
          <a:lstStyle/>
          <a:p>
            <a:endParaRPr lang="en-US" dirty="0"/>
          </a:p>
        </p:txBody>
      </p:sp>
      <p:sp>
        <p:nvSpPr>
          <p:cNvPr id="6" name="Footer Placeholder 5"/>
          <p:cNvSpPr>
            <a:spLocks noGrp="1"/>
          </p:cNvSpPr>
          <p:nvPr>
            <p:ph type="ftr" sz="quarter" idx="4"/>
          </p:nvPr>
        </p:nvSpPr>
        <p:spPr>
          <a:xfrm>
            <a:off x="0" y="6567876"/>
            <a:ext cx="4015599" cy="344750"/>
          </a:xfrm>
          <a:prstGeom prst="rect">
            <a:avLst/>
          </a:prstGeom>
        </p:spPr>
        <p:txBody>
          <a:bodyPr vert="horz" lIns="92492" tIns="46246" rIns="92492" bIns="46246" rtlCol="0" anchor="b"/>
          <a:lstStyle>
            <a:lvl1pPr algn="l">
              <a:defRPr sz="1200"/>
            </a:lvl1pPr>
          </a:lstStyle>
          <a:p>
            <a:endParaRPr/>
          </a:p>
        </p:txBody>
      </p:sp>
      <p:sp>
        <p:nvSpPr>
          <p:cNvPr id="7" name="Slide Number Placeholder 6"/>
          <p:cNvSpPr>
            <a:spLocks noGrp="1"/>
          </p:cNvSpPr>
          <p:nvPr>
            <p:ph type="sldNum" sz="quarter" idx="5"/>
          </p:nvPr>
        </p:nvSpPr>
        <p:spPr>
          <a:xfrm>
            <a:off x="5249559" y="6567876"/>
            <a:ext cx="4015599" cy="344750"/>
          </a:xfrm>
          <a:prstGeom prst="rect">
            <a:avLst/>
          </a:prstGeom>
        </p:spPr>
        <p:txBody>
          <a:bodyPr vert="horz" lIns="92492" tIns="46246" rIns="92492" bIns="46246" rtlCol="0" anchor="b"/>
          <a:lstStyle>
            <a:lvl1pPr algn="r">
              <a:defRPr sz="1200"/>
            </a:lvl1pPr>
          </a:lstStyle>
          <a:p>
            <a:r>
              <a:rPr lang="cs-CZ"/>
              <a:t>‹#›</a:t>
            </a:r>
          </a:p>
        </p:txBody>
      </p:sp>
    </p:spTree>
    <p:extLst>
      <p:ext uri="{BB962C8B-B14F-4D97-AF65-F5344CB8AC3E}">
        <p14:creationId xmlns:p14="http://schemas.microsoft.com/office/powerpoint/2010/main" val="19933093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15599" cy="346353"/>
          </a:xfrm>
          <a:prstGeom prst="rect">
            <a:avLst/>
          </a:prstGeom>
        </p:spPr>
        <p:txBody>
          <a:bodyPr vert="horz" lIns="92492" tIns="46246" rIns="92492" bIns="46246" rtlCol="0"/>
          <a:lstStyle>
            <a:lvl1pPr algn="l">
              <a:defRPr sz="1200"/>
            </a:lvl1pPr>
          </a:lstStyle>
          <a:p>
            <a:endParaRPr/>
          </a:p>
        </p:txBody>
      </p:sp>
      <p:sp>
        <p:nvSpPr>
          <p:cNvPr id="3" name="Date Placeholder 2"/>
          <p:cNvSpPr>
            <a:spLocks noGrp="1"/>
          </p:cNvSpPr>
          <p:nvPr>
            <p:ph type="dt" idx="1"/>
          </p:nvPr>
        </p:nvSpPr>
        <p:spPr>
          <a:xfrm>
            <a:off x="5249559" y="0"/>
            <a:ext cx="4015599" cy="346353"/>
          </a:xfrm>
          <a:prstGeom prst="rect">
            <a:avLst/>
          </a:prstGeom>
        </p:spPr>
        <p:txBody>
          <a:bodyPr vert="horz" lIns="92492" tIns="46246" rIns="92492" bIns="46246"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328863" y="517525"/>
            <a:ext cx="4608512" cy="2593975"/>
          </a:xfrm>
          <a:prstGeom prst="rect">
            <a:avLst/>
          </a:prstGeom>
          <a:noFill/>
          <a:ln w="12700">
            <a:solidFill>
              <a:prstClr val="black"/>
            </a:solidFill>
          </a:ln>
        </p:spPr>
        <p:txBody>
          <a:bodyPr vert="horz" lIns="92492" tIns="46246" rIns="92492" bIns="46246" rtlCol="0" anchor="ctr"/>
          <a:lstStyle/>
          <a:p>
            <a:endParaRPr/>
          </a:p>
        </p:txBody>
      </p:sp>
      <p:sp>
        <p:nvSpPr>
          <p:cNvPr id="5" name="Notes Placeholder 4"/>
          <p:cNvSpPr>
            <a:spLocks noGrp="1"/>
          </p:cNvSpPr>
          <p:nvPr>
            <p:ph type="body" sz="quarter" idx="3"/>
          </p:nvPr>
        </p:nvSpPr>
        <p:spPr>
          <a:xfrm>
            <a:off x="926677" y="3283938"/>
            <a:ext cx="7413413" cy="3112365"/>
          </a:xfrm>
          <a:prstGeom prst="rect">
            <a:avLst/>
          </a:prstGeom>
        </p:spPr>
        <p:txBody>
          <a:bodyPr vert="horz" lIns="92492" tIns="46246" rIns="92492" bIns="46246" rtlCol="0"/>
          <a:lstStyle/>
          <a:p>
            <a:r>
              <a:rPr lang="en-US"/>
              <a:t>Typical courses, may vary by school and by student</a:t>
            </a:r>
          </a:p>
          <a:p>
            <a:endParaRPr lang="en-US"/>
          </a:p>
          <a:p>
            <a:r>
              <a:rPr lang="en-US"/>
              <a:t>Only core curriculum courses</a:t>
            </a:r>
          </a:p>
          <a:p>
            <a:endParaRPr lang="en-US"/>
          </a:p>
          <a:p>
            <a:r>
              <a:rPr lang="en-US"/>
              <a:t>Courses should transfer to publicly funded universities in state</a:t>
            </a:r>
          </a:p>
        </p:txBody>
      </p:sp>
      <p:sp>
        <p:nvSpPr>
          <p:cNvPr id="6" name="Footer Placeholder 5"/>
          <p:cNvSpPr>
            <a:spLocks noGrp="1"/>
          </p:cNvSpPr>
          <p:nvPr>
            <p:ph type="ftr" sz="quarter" idx="4"/>
          </p:nvPr>
        </p:nvSpPr>
        <p:spPr>
          <a:xfrm>
            <a:off x="0" y="6567876"/>
            <a:ext cx="4015599" cy="344750"/>
          </a:xfrm>
          <a:prstGeom prst="rect">
            <a:avLst/>
          </a:prstGeom>
        </p:spPr>
        <p:txBody>
          <a:bodyPr vert="horz" lIns="92492" tIns="46246" rIns="92492" bIns="46246" rtlCol="0" anchor="b"/>
          <a:lstStyle>
            <a:lvl1pPr algn="l">
              <a:defRPr sz="1200"/>
            </a:lvl1pPr>
          </a:lstStyle>
          <a:p>
            <a:endParaRPr/>
          </a:p>
        </p:txBody>
      </p:sp>
      <p:sp>
        <p:nvSpPr>
          <p:cNvPr id="7" name="Slide Number Placeholder 6"/>
          <p:cNvSpPr>
            <a:spLocks noGrp="1"/>
          </p:cNvSpPr>
          <p:nvPr>
            <p:ph type="sldNum" sz="quarter" idx="5"/>
          </p:nvPr>
        </p:nvSpPr>
        <p:spPr>
          <a:xfrm>
            <a:off x="5249559" y="6567876"/>
            <a:ext cx="4015599" cy="344750"/>
          </a:xfrm>
          <a:prstGeom prst="rect">
            <a:avLst/>
          </a:prstGeom>
        </p:spPr>
        <p:txBody>
          <a:bodyPr vert="horz" lIns="92492" tIns="46246" rIns="92492" bIns="46246"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15599" cy="346353"/>
          </a:xfrm>
          <a:prstGeom prst="rect">
            <a:avLst/>
          </a:prstGeom>
        </p:spPr>
        <p:txBody>
          <a:bodyPr vert="horz" lIns="92492" tIns="46246" rIns="92492" bIns="46246" rtlCol="0"/>
          <a:lstStyle>
            <a:lvl1pPr algn="l">
              <a:defRPr sz="1200"/>
            </a:lvl1pPr>
          </a:lstStyle>
          <a:p>
            <a:endParaRPr/>
          </a:p>
        </p:txBody>
      </p:sp>
      <p:sp>
        <p:nvSpPr>
          <p:cNvPr id="3" name="Date Placeholder 2"/>
          <p:cNvSpPr>
            <a:spLocks noGrp="1"/>
          </p:cNvSpPr>
          <p:nvPr>
            <p:ph type="dt" idx="1"/>
          </p:nvPr>
        </p:nvSpPr>
        <p:spPr>
          <a:xfrm>
            <a:off x="5249559" y="0"/>
            <a:ext cx="4015599" cy="346353"/>
          </a:xfrm>
          <a:prstGeom prst="rect">
            <a:avLst/>
          </a:prstGeom>
        </p:spPr>
        <p:txBody>
          <a:bodyPr vert="horz" lIns="92492" tIns="46246" rIns="92492" bIns="46246"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327275" y="517525"/>
            <a:ext cx="4611688" cy="2593975"/>
          </a:xfrm>
          <a:prstGeom prst="rect">
            <a:avLst/>
          </a:prstGeom>
          <a:noFill/>
          <a:ln w="12700">
            <a:solidFill>
              <a:prstClr val="black"/>
            </a:solidFill>
          </a:ln>
        </p:spPr>
        <p:txBody>
          <a:bodyPr vert="horz" lIns="92492" tIns="46246" rIns="92492" bIns="46246" rtlCol="0" anchor="ctr"/>
          <a:lstStyle/>
          <a:p>
            <a:endParaRPr/>
          </a:p>
        </p:txBody>
      </p:sp>
      <p:sp>
        <p:nvSpPr>
          <p:cNvPr id="5" name="Notes Placeholder 4"/>
          <p:cNvSpPr>
            <a:spLocks noGrp="1"/>
          </p:cNvSpPr>
          <p:nvPr>
            <p:ph type="body" sz="quarter" idx="3"/>
          </p:nvPr>
        </p:nvSpPr>
        <p:spPr>
          <a:xfrm>
            <a:off x="926677" y="3283938"/>
            <a:ext cx="7413413" cy="3112365"/>
          </a:xfrm>
          <a:prstGeom prst="rect">
            <a:avLst/>
          </a:prstGeom>
        </p:spPr>
        <p:txBody>
          <a:bodyPr vert="horz" lIns="92492" tIns="46246" rIns="92492" bIns="46246" rtlCol="0"/>
          <a:lstStyle/>
          <a:p>
            <a:r>
              <a:rPr lang="en-US"/>
              <a:t>Typical courses, may vary by school and by student</a:t>
            </a:r>
          </a:p>
          <a:p>
            <a:endParaRPr lang="en-US"/>
          </a:p>
          <a:p>
            <a:r>
              <a:rPr lang="en-US"/>
              <a:t>Only core curriculum courses</a:t>
            </a:r>
          </a:p>
          <a:p>
            <a:endParaRPr lang="en-US"/>
          </a:p>
          <a:p>
            <a:r>
              <a:rPr lang="en-US"/>
              <a:t>Courses should transfer to publicly funded universities in state</a:t>
            </a:r>
          </a:p>
        </p:txBody>
      </p:sp>
      <p:sp>
        <p:nvSpPr>
          <p:cNvPr id="6" name="Footer Placeholder 5"/>
          <p:cNvSpPr>
            <a:spLocks noGrp="1"/>
          </p:cNvSpPr>
          <p:nvPr>
            <p:ph type="ftr" sz="quarter" idx="4"/>
          </p:nvPr>
        </p:nvSpPr>
        <p:spPr>
          <a:xfrm>
            <a:off x="0" y="6567876"/>
            <a:ext cx="4015599" cy="344750"/>
          </a:xfrm>
          <a:prstGeom prst="rect">
            <a:avLst/>
          </a:prstGeom>
        </p:spPr>
        <p:txBody>
          <a:bodyPr vert="horz" lIns="92492" tIns="46246" rIns="92492" bIns="46246" rtlCol="0" anchor="b"/>
          <a:lstStyle>
            <a:lvl1pPr algn="l">
              <a:defRPr sz="1200"/>
            </a:lvl1pPr>
          </a:lstStyle>
          <a:p>
            <a:endParaRPr/>
          </a:p>
        </p:txBody>
      </p:sp>
      <p:sp>
        <p:nvSpPr>
          <p:cNvPr id="7" name="Slide Number Placeholder 6"/>
          <p:cNvSpPr>
            <a:spLocks noGrp="1"/>
          </p:cNvSpPr>
          <p:nvPr>
            <p:ph type="sldNum" sz="quarter" idx="5"/>
          </p:nvPr>
        </p:nvSpPr>
        <p:spPr>
          <a:xfrm>
            <a:off x="5249559" y="6567876"/>
            <a:ext cx="4015599" cy="344750"/>
          </a:xfrm>
          <a:prstGeom prst="rect">
            <a:avLst/>
          </a:prstGeom>
        </p:spPr>
        <p:txBody>
          <a:bodyPr vert="horz" lIns="92492" tIns="46246" rIns="92492" bIns="46246" rtlCol="0" anchor="b"/>
          <a:lstStyle>
            <a:lvl1pPr algn="r">
              <a:defRPr sz="1200"/>
            </a:lvl1pPr>
          </a:lstStyle>
          <a:p>
            <a:r>
              <a:rPr lang="cs-CZ"/>
              <a:t>‹#›</a:t>
            </a:r>
          </a:p>
        </p:txBody>
      </p:sp>
    </p:spTree>
    <p:extLst>
      <p:ext uri="{BB962C8B-B14F-4D97-AF65-F5344CB8AC3E}">
        <p14:creationId xmlns:p14="http://schemas.microsoft.com/office/powerpoint/2010/main" val="41596872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15599" cy="346353"/>
          </a:xfrm>
          <a:prstGeom prst="rect">
            <a:avLst/>
          </a:prstGeom>
        </p:spPr>
        <p:txBody>
          <a:bodyPr vert="horz" lIns="92492" tIns="46246" rIns="92492" bIns="46246" rtlCol="0"/>
          <a:lstStyle>
            <a:lvl1pPr algn="l">
              <a:defRPr sz="1200"/>
            </a:lvl1pPr>
          </a:lstStyle>
          <a:p>
            <a:endParaRPr/>
          </a:p>
        </p:txBody>
      </p:sp>
      <p:sp>
        <p:nvSpPr>
          <p:cNvPr id="3" name="Date Placeholder 2"/>
          <p:cNvSpPr>
            <a:spLocks noGrp="1"/>
          </p:cNvSpPr>
          <p:nvPr>
            <p:ph type="dt" idx="1"/>
          </p:nvPr>
        </p:nvSpPr>
        <p:spPr>
          <a:xfrm>
            <a:off x="5249559" y="0"/>
            <a:ext cx="4015599" cy="346353"/>
          </a:xfrm>
          <a:prstGeom prst="rect">
            <a:avLst/>
          </a:prstGeom>
        </p:spPr>
        <p:txBody>
          <a:bodyPr vert="horz" lIns="92492" tIns="46246" rIns="92492" bIns="46246"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328863" y="517525"/>
            <a:ext cx="4608512" cy="2593975"/>
          </a:xfrm>
          <a:prstGeom prst="rect">
            <a:avLst/>
          </a:prstGeom>
          <a:noFill/>
          <a:ln w="12700">
            <a:solidFill>
              <a:prstClr val="black"/>
            </a:solidFill>
          </a:ln>
        </p:spPr>
        <p:txBody>
          <a:bodyPr vert="horz" lIns="92492" tIns="46246" rIns="92492" bIns="46246" rtlCol="0" anchor="ctr"/>
          <a:lstStyle/>
          <a:p>
            <a:endParaRPr/>
          </a:p>
        </p:txBody>
      </p:sp>
      <p:sp>
        <p:nvSpPr>
          <p:cNvPr id="5" name="Notes Placeholder 4"/>
          <p:cNvSpPr>
            <a:spLocks noGrp="1"/>
          </p:cNvSpPr>
          <p:nvPr>
            <p:ph type="body" sz="quarter" idx="3"/>
          </p:nvPr>
        </p:nvSpPr>
        <p:spPr>
          <a:xfrm>
            <a:off x="926677" y="3283938"/>
            <a:ext cx="7413413" cy="3112365"/>
          </a:xfrm>
          <a:prstGeom prst="rect">
            <a:avLst/>
          </a:prstGeom>
        </p:spPr>
        <p:txBody>
          <a:bodyPr vert="horz" lIns="92492" tIns="46246" rIns="92492" bIns="46246" rtlCol="0"/>
          <a:lstStyle/>
          <a:p>
            <a:r>
              <a:rPr lang="en-US"/>
              <a:t>Not a fit for every student</a:t>
            </a:r>
          </a:p>
          <a:p>
            <a:endParaRPr lang="en-US"/>
          </a:p>
          <a:p>
            <a:r>
              <a:rPr lang="en-US"/>
              <a:t>Need to be mature, self-motivated</a:t>
            </a:r>
          </a:p>
          <a:p>
            <a:endParaRPr lang="en-US"/>
          </a:p>
          <a:p>
            <a:r>
              <a:rPr lang="en-US"/>
              <a:t>Grades matter-need C or better in every course to avoid future issues with financial aid</a:t>
            </a:r>
          </a:p>
        </p:txBody>
      </p:sp>
      <p:sp>
        <p:nvSpPr>
          <p:cNvPr id="6" name="Footer Placeholder 5"/>
          <p:cNvSpPr>
            <a:spLocks noGrp="1"/>
          </p:cNvSpPr>
          <p:nvPr>
            <p:ph type="ftr" sz="quarter" idx="4"/>
          </p:nvPr>
        </p:nvSpPr>
        <p:spPr>
          <a:xfrm>
            <a:off x="0" y="6567876"/>
            <a:ext cx="4015599" cy="344750"/>
          </a:xfrm>
          <a:prstGeom prst="rect">
            <a:avLst/>
          </a:prstGeom>
        </p:spPr>
        <p:txBody>
          <a:bodyPr vert="horz" lIns="92492" tIns="46246" rIns="92492" bIns="46246" rtlCol="0" anchor="b"/>
          <a:lstStyle>
            <a:lvl1pPr algn="l">
              <a:defRPr sz="1200"/>
            </a:lvl1pPr>
          </a:lstStyle>
          <a:p>
            <a:endParaRPr/>
          </a:p>
        </p:txBody>
      </p:sp>
      <p:sp>
        <p:nvSpPr>
          <p:cNvPr id="7" name="Slide Number Placeholder 6"/>
          <p:cNvSpPr>
            <a:spLocks noGrp="1"/>
          </p:cNvSpPr>
          <p:nvPr>
            <p:ph type="sldNum" sz="quarter" idx="5"/>
          </p:nvPr>
        </p:nvSpPr>
        <p:spPr>
          <a:xfrm>
            <a:off x="5249559" y="6567876"/>
            <a:ext cx="4015599" cy="344750"/>
          </a:xfrm>
          <a:prstGeom prst="rect">
            <a:avLst/>
          </a:prstGeom>
        </p:spPr>
        <p:txBody>
          <a:bodyPr vert="horz" lIns="92492" tIns="46246" rIns="92492" bIns="46246"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15599" cy="346353"/>
          </a:xfrm>
          <a:prstGeom prst="rect">
            <a:avLst/>
          </a:prstGeom>
        </p:spPr>
        <p:txBody>
          <a:bodyPr vert="horz" lIns="92492" tIns="46246" rIns="92492" bIns="46246" rtlCol="0"/>
          <a:lstStyle>
            <a:lvl1pPr algn="l">
              <a:defRPr sz="1200"/>
            </a:lvl1pPr>
          </a:lstStyle>
          <a:p>
            <a:endParaRPr/>
          </a:p>
        </p:txBody>
      </p:sp>
      <p:sp>
        <p:nvSpPr>
          <p:cNvPr id="3" name="Date Placeholder 2"/>
          <p:cNvSpPr>
            <a:spLocks noGrp="1"/>
          </p:cNvSpPr>
          <p:nvPr>
            <p:ph type="dt" idx="1"/>
          </p:nvPr>
        </p:nvSpPr>
        <p:spPr>
          <a:xfrm>
            <a:off x="5249559" y="0"/>
            <a:ext cx="4015599" cy="346353"/>
          </a:xfrm>
          <a:prstGeom prst="rect">
            <a:avLst/>
          </a:prstGeom>
        </p:spPr>
        <p:txBody>
          <a:bodyPr vert="horz" lIns="92492" tIns="46246" rIns="92492" bIns="46246"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327275" y="517525"/>
            <a:ext cx="4611688" cy="2593975"/>
          </a:xfrm>
          <a:prstGeom prst="rect">
            <a:avLst/>
          </a:prstGeom>
          <a:noFill/>
          <a:ln w="12700">
            <a:solidFill>
              <a:prstClr val="black"/>
            </a:solidFill>
          </a:ln>
        </p:spPr>
        <p:txBody>
          <a:bodyPr vert="horz" lIns="92492" tIns="46246" rIns="92492" bIns="46246" rtlCol="0" anchor="ctr"/>
          <a:lstStyle/>
          <a:p>
            <a:endParaRPr/>
          </a:p>
        </p:txBody>
      </p:sp>
      <p:sp>
        <p:nvSpPr>
          <p:cNvPr id="5" name="Notes Placeholder 4"/>
          <p:cNvSpPr>
            <a:spLocks noGrp="1"/>
          </p:cNvSpPr>
          <p:nvPr>
            <p:ph type="body" sz="quarter" idx="3"/>
          </p:nvPr>
        </p:nvSpPr>
        <p:spPr>
          <a:xfrm>
            <a:off x="926677" y="3283938"/>
            <a:ext cx="7413413" cy="3112365"/>
          </a:xfrm>
          <a:prstGeom prst="rect">
            <a:avLst/>
          </a:prstGeom>
        </p:spPr>
        <p:txBody>
          <a:bodyPr vert="horz" lIns="92492" tIns="46246" rIns="92492" bIns="46246" rtlCol="0"/>
          <a:lstStyle/>
          <a:p>
            <a:endParaRPr lang="en-US" dirty="0"/>
          </a:p>
        </p:txBody>
      </p:sp>
      <p:sp>
        <p:nvSpPr>
          <p:cNvPr id="6" name="Footer Placeholder 5"/>
          <p:cNvSpPr>
            <a:spLocks noGrp="1"/>
          </p:cNvSpPr>
          <p:nvPr>
            <p:ph type="ftr" sz="quarter" idx="4"/>
          </p:nvPr>
        </p:nvSpPr>
        <p:spPr>
          <a:xfrm>
            <a:off x="0" y="6567876"/>
            <a:ext cx="4015599" cy="344750"/>
          </a:xfrm>
          <a:prstGeom prst="rect">
            <a:avLst/>
          </a:prstGeom>
        </p:spPr>
        <p:txBody>
          <a:bodyPr vert="horz" lIns="92492" tIns="46246" rIns="92492" bIns="46246" rtlCol="0" anchor="b"/>
          <a:lstStyle>
            <a:lvl1pPr algn="l">
              <a:defRPr sz="1200"/>
            </a:lvl1pPr>
          </a:lstStyle>
          <a:p>
            <a:endParaRPr/>
          </a:p>
        </p:txBody>
      </p:sp>
      <p:sp>
        <p:nvSpPr>
          <p:cNvPr id="7" name="Slide Number Placeholder 6"/>
          <p:cNvSpPr>
            <a:spLocks noGrp="1"/>
          </p:cNvSpPr>
          <p:nvPr>
            <p:ph type="sldNum" sz="quarter" idx="5"/>
          </p:nvPr>
        </p:nvSpPr>
        <p:spPr>
          <a:xfrm>
            <a:off x="5249559" y="6567876"/>
            <a:ext cx="4015599" cy="344750"/>
          </a:xfrm>
          <a:prstGeom prst="rect">
            <a:avLst/>
          </a:prstGeom>
        </p:spPr>
        <p:txBody>
          <a:bodyPr vert="horz" lIns="92492" tIns="46246" rIns="92492" bIns="46246" rtlCol="0" anchor="b"/>
          <a:lstStyle>
            <a:lvl1pPr algn="r">
              <a:defRPr sz="1200"/>
            </a:lvl1pPr>
          </a:lstStyle>
          <a:p>
            <a:r>
              <a:rPr lang="cs-CZ"/>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15599" cy="346353"/>
          </a:xfrm>
          <a:prstGeom prst="rect">
            <a:avLst/>
          </a:prstGeom>
        </p:spPr>
        <p:txBody>
          <a:bodyPr vert="horz" lIns="92492" tIns="46246" rIns="92492" bIns="46246" rtlCol="0"/>
          <a:lstStyle>
            <a:lvl1pPr algn="l">
              <a:defRPr sz="1200"/>
            </a:lvl1pPr>
          </a:lstStyle>
          <a:p>
            <a:endParaRPr/>
          </a:p>
        </p:txBody>
      </p:sp>
      <p:sp>
        <p:nvSpPr>
          <p:cNvPr id="3" name="Date Placeholder 2"/>
          <p:cNvSpPr>
            <a:spLocks noGrp="1"/>
          </p:cNvSpPr>
          <p:nvPr>
            <p:ph type="dt" idx="1"/>
          </p:nvPr>
        </p:nvSpPr>
        <p:spPr>
          <a:xfrm>
            <a:off x="5249559" y="0"/>
            <a:ext cx="4015599" cy="346353"/>
          </a:xfrm>
          <a:prstGeom prst="rect">
            <a:avLst/>
          </a:prstGeom>
        </p:spPr>
        <p:txBody>
          <a:bodyPr vert="horz" lIns="92492" tIns="46246" rIns="92492" bIns="46246"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327275" y="517525"/>
            <a:ext cx="4611688" cy="2593975"/>
          </a:xfrm>
          <a:prstGeom prst="rect">
            <a:avLst/>
          </a:prstGeom>
          <a:noFill/>
          <a:ln w="12700">
            <a:solidFill>
              <a:prstClr val="black"/>
            </a:solidFill>
          </a:ln>
        </p:spPr>
        <p:txBody>
          <a:bodyPr vert="horz" lIns="92492" tIns="46246" rIns="92492" bIns="46246" rtlCol="0" anchor="ctr"/>
          <a:lstStyle/>
          <a:p>
            <a:endParaRPr/>
          </a:p>
        </p:txBody>
      </p:sp>
      <p:sp>
        <p:nvSpPr>
          <p:cNvPr id="5" name="Notes Placeholder 4"/>
          <p:cNvSpPr>
            <a:spLocks noGrp="1"/>
          </p:cNvSpPr>
          <p:nvPr>
            <p:ph type="body" sz="quarter" idx="3"/>
          </p:nvPr>
        </p:nvSpPr>
        <p:spPr>
          <a:xfrm>
            <a:off x="926677" y="3283938"/>
            <a:ext cx="7413413" cy="3112365"/>
          </a:xfrm>
          <a:prstGeom prst="rect">
            <a:avLst/>
          </a:prstGeom>
        </p:spPr>
        <p:txBody>
          <a:bodyPr vert="horz" lIns="92492" tIns="46246" rIns="92492" bIns="46246" rtlCol="0"/>
          <a:lstStyle/>
          <a:p>
            <a:r>
              <a:rPr lang="en-US"/>
              <a:t>Explain steps and how they will be notified along the way</a:t>
            </a:r>
          </a:p>
          <a:p>
            <a:endParaRPr lang="en-US"/>
          </a:p>
          <a:p>
            <a:r>
              <a:rPr lang="en-US"/>
              <a:t>Use an email that will be checked regularly on the interest form</a:t>
            </a:r>
          </a:p>
          <a:p>
            <a:endParaRPr lang="en-US"/>
          </a:p>
          <a:p>
            <a:r>
              <a:rPr lang="en-US"/>
              <a:t>HS approves courses that can fill HS grad requirements.</a:t>
            </a:r>
          </a:p>
          <a:p>
            <a:endParaRPr lang="en-US"/>
          </a:p>
          <a:p>
            <a:r>
              <a:rPr lang="en-US"/>
              <a:t>Orientation dates will be provided.  Will hold orientation throughout the summer.</a:t>
            </a:r>
          </a:p>
        </p:txBody>
      </p:sp>
      <p:sp>
        <p:nvSpPr>
          <p:cNvPr id="6" name="Footer Placeholder 5"/>
          <p:cNvSpPr>
            <a:spLocks noGrp="1"/>
          </p:cNvSpPr>
          <p:nvPr>
            <p:ph type="ftr" sz="quarter" idx="4"/>
          </p:nvPr>
        </p:nvSpPr>
        <p:spPr>
          <a:xfrm>
            <a:off x="0" y="6567876"/>
            <a:ext cx="4015599" cy="344750"/>
          </a:xfrm>
          <a:prstGeom prst="rect">
            <a:avLst/>
          </a:prstGeom>
        </p:spPr>
        <p:txBody>
          <a:bodyPr vert="horz" lIns="92492" tIns="46246" rIns="92492" bIns="46246" rtlCol="0" anchor="b"/>
          <a:lstStyle>
            <a:lvl1pPr algn="l">
              <a:defRPr sz="1200"/>
            </a:lvl1pPr>
          </a:lstStyle>
          <a:p>
            <a:endParaRPr/>
          </a:p>
        </p:txBody>
      </p:sp>
      <p:sp>
        <p:nvSpPr>
          <p:cNvPr id="7" name="Slide Number Placeholder 6"/>
          <p:cNvSpPr>
            <a:spLocks noGrp="1"/>
          </p:cNvSpPr>
          <p:nvPr>
            <p:ph type="sldNum" sz="quarter" idx="5"/>
          </p:nvPr>
        </p:nvSpPr>
        <p:spPr>
          <a:xfrm>
            <a:off x="5249559" y="6567876"/>
            <a:ext cx="4015599" cy="344750"/>
          </a:xfrm>
          <a:prstGeom prst="rect">
            <a:avLst/>
          </a:prstGeom>
        </p:spPr>
        <p:txBody>
          <a:bodyPr vert="horz" lIns="92492" tIns="46246" rIns="92492" bIns="46246"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15599" cy="346353"/>
          </a:xfrm>
          <a:prstGeom prst="rect">
            <a:avLst/>
          </a:prstGeom>
        </p:spPr>
        <p:txBody>
          <a:bodyPr vert="horz" lIns="92492" tIns="46246" rIns="92492" bIns="46246" rtlCol="0"/>
          <a:lstStyle>
            <a:lvl1pPr algn="l">
              <a:defRPr sz="1200"/>
            </a:lvl1pPr>
          </a:lstStyle>
          <a:p>
            <a:endParaRPr/>
          </a:p>
        </p:txBody>
      </p:sp>
      <p:sp>
        <p:nvSpPr>
          <p:cNvPr id="3" name="Date Placeholder 2"/>
          <p:cNvSpPr>
            <a:spLocks noGrp="1"/>
          </p:cNvSpPr>
          <p:nvPr>
            <p:ph type="dt" idx="1"/>
          </p:nvPr>
        </p:nvSpPr>
        <p:spPr>
          <a:xfrm>
            <a:off x="5249559" y="0"/>
            <a:ext cx="4015599" cy="346353"/>
          </a:xfrm>
          <a:prstGeom prst="rect">
            <a:avLst/>
          </a:prstGeom>
        </p:spPr>
        <p:txBody>
          <a:bodyPr vert="horz" lIns="92492" tIns="46246" rIns="92492" bIns="46246"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327275" y="517525"/>
            <a:ext cx="4611688" cy="2593975"/>
          </a:xfrm>
          <a:prstGeom prst="rect">
            <a:avLst/>
          </a:prstGeom>
          <a:noFill/>
          <a:ln w="12700">
            <a:solidFill>
              <a:prstClr val="black"/>
            </a:solidFill>
          </a:ln>
        </p:spPr>
        <p:txBody>
          <a:bodyPr vert="horz" lIns="92492" tIns="46246" rIns="92492" bIns="46246" rtlCol="0" anchor="ctr"/>
          <a:lstStyle/>
          <a:p>
            <a:endParaRPr/>
          </a:p>
        </p:txBody>
      </p:sp>
      <p:sp>
        <p:nvSpPr>
          <p:cNvPr id="5" name="Notes Placeholder 4"/>
          <p:cNvSpPr>
            <a:spLocks noGrp="1"/>
          </p:cNvSpPr>
          <p:nvPr>
            <p:ph type="body" sz="quarter" idx="3"/>
          </p:nvPr>
        </p:nvSpPr>
        <p:spPr>
          <a:xfrm>
            <a:off x="926677" y="3283938"/>
            <a:ext cx="7413413" cy="3112365"/>
          </a:xfrm>
          <a:prstGeom prst="rect">
            <a:avLst/>
          </a:prstGeom>
        </p:spPr>
        <p:txBody>
          <a:bodyPr vert="horz" lIns="92492" tIns="46246" rIns="92492" bIns="46246" rtlCol="0"/>
          <a:lstStyle/>
          <a:p>
            <a:r>
              <a:rPr lang="en-US"/>
              <a:t>welding-work toward Level I certificate</a:t>
            </a:r>
          </a:p>
          <a:p>
            <a:endParaRPr lang="en-US"/>
          </a:p>
          <a:p>
            <a:r>
              <a:rPr lang="en-US"/>
              <a:t>Cosmetology-eligible for State licensing exam</a:t>
            </a:r>
          </a:p>
          <a:p>
            <a:endParaRPr lang="en-US"/>
          </a:p>
          <a:p>
            <a:r>
              <a:rPr lang="en-US"/>
              <a:t>EMT-eligible to test for  State licenses</a:t>
            </a:r>
          </a:p>
        </p:txBody>
      </p:sp>
      <p:sp>
        <p:nvSpPr>
          <p:cNvPr id="6" name="Footer Placeholder 5"/>
          <p:cNvSpPr>
            <a:spLocks noGrp="1"/>
          </p:cNvSpPr>
          <p:nvPr>
            <p:ph type="ftr" sz="quarter" idx="4"/>
          </p:nvPr>
        </p:nvSpPr>
        <p:spPr>
          <a:xfrm>
            <a:off x="0" y="6567876"/>
            <a:ext cx="4015599" cy="344750"/>
          </a:xfrm>
          <a:prstGeom prst="rect">
            <a:avLst/>
          </a:prstGeom>
        </p:spPr>
        <p:txBody>
          <a:bodyPr vert="horz" lIns="92492" tIns="46246" rIns="92492" bIns="46246" rtlCol="0" anchor="b"/>
          <a:lstStyle>
            <a:lvl1pPr algn="l">
              <a:defRPr sz="1200"/>
            </a:lvl1pPr>
          </a:lstStyle>
          <a:p>
            <a:endParaRPr/>
          </a:p>
        </p:txBody>
      </p:sp>
      <p:sp>
        <p:nvSpPr>
          <p:cNvPr id="7" name="Slide Number Placeholder 6"/>
          <p:cNvSpPr>
            <a:spLocks noGrp="1"/>
          </p:cNvSpPr>
          <p:nvPr>
            <p:ph type="sldNum" sz="quarter" idx="5"/>
          </p:nvPr>
        </p:nvSpPr>
        <p:spPr>
          <a:xfrm>
            <a:off x="5249559" y="6567876"/>
            <a:ext cx="4015599" cy="344750"/>
          </a:xfrm>
          <a:prstGeom prst="rect">
            <a:avLst/>
          </a:prstGeom>
        </p:spPr>
        <p:txBody>
          <a:bodyPr vert="horz" lIns="92492" tIns="46246" rIns="92492" bIns="46246"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15599" cy="346353"/>
          </a:xfrm>
          <a:prstGeom prst="rect">
            <a:avLst/>
          </a:prstGeom>
        </p:spPr>
        <p:txBody>
          <a:bodyPr vert="horz" lIns="92492" tIns="46246" rIns="92492" bIns="46246" rtlCol="0"/>
          <a:lstStyle>
            <a:lvl1pPr algn="l">
              <a:defRPr sz="1200"/>
            </a:lvl1pPr>
          </a:lstStyle>
          <a:p>
            <a:endParaRPr/>
          </a:p>
        </p:txBody>
      </p:sp>
      <p:sp>
        <p:nvSpPr>
          <p:cNvPr id="3" name="Date Placeholder 2"/>
          <p:cNvSpPr>
            <a:spLocks noGrp="1"/>
          </p:cNvSpPr>
          <p:nvPr>
            <p:ph type="dt" idx="1"/>
          </p:nvPr>
        </p:nvSpPr>
        <p:spPr>
          <a:xfrm>
            <a:off x="5249559" y="0"/>
            <a:ext cx="4015599" cy="346353"/>
          </a:xfrm>
          <a:prstGeom prst="rect">
            <a:avLst/>
          </a:prstGeom>
        </p:spPr>
        <p:txBody>
          <a:bodyPr vert="horz" lIns="92492" tIns="46246" rIns="92492" bIns="46246"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327275" y="517525"/>
            <a:ext cx="4611688" cy="2593975"/>
          </a:xfrm>
          <a:prstGeom prst="rect">
            <a:avLst/>
          </a:prstGeom>
          <a:noFill/>
          <a:ln w="12700">
            <a:solidFill>
              <a:prstClr val="black"/>
            </a:solidFill>
          </a:ln>
        </p:spPr>
        <p:txBody>
          <a:bodyPr vert="horz" lIns="92492" tIns="46246" rIns="92492" bIns="46246" rtlCol="0" anchor="ctr"/>
          <a:lstStyle/>
          <a:p>
            <a:endParaRPr/>
          </a:p>
        </p:txBody>
      </p:sp>
      <p:sp>
        <p:nvSpPr>
          <p:cNvPr id="5" name="Notes Placeholder 4"/>
          <p:cNvSpPr>
            <a:spLocks noGrp="1"/>
          </p:cNvSpPr>
          <p:nvPr>
            <p:ph type="body" sz="quarter" idx="3"/>
          </p:nvPr>
        </p:nvSpPr>
        <p:spPr>
          <a:xfrm>
            <a:off x="926677" y="3283938"/>
            <a:ext cx="7413413" cy="3112365"/>
          </a:xfrm>
          <a:prstGeom prst="rect">
            <a:avLst/>
          </a:prstGeom>
        </p:spPr>
        <p:txBody>
          <a:bodyPr vert="horz" lIns="92492" tIns="46246" rIns="92492" bIns="46246" rtlCol="0"/>
          <a:lstStyle/>
          <a:p>
            <a:r>
              <a:rPr lang="en-US"/>
              <a:t>Why take dual credit classes?</a:t>
            </a:r>
          </a:p>
          <a:p>
            <a:endParaRPr lang="en-US"/>
          </a:p>
          <a:p>
            <a:r>
              <a:rPr lang="en-US"/>
              <a:t>Explain each point</a:t>
            </a:r>
          </a:p>
          <a:p>
            <a:r>
              <a:rPr lang="en-US"/>
              <a:t>Emphasize savings on time and money.</a:t>
            </a:r>
          </a:p>
          <a:p>
            <a:endParaRPr lang="en-US"/>
          </a:p>
          <a:p>
            <a:r>
              <a:rPr lang="en-US"/>
              <a:t>Emphasize support of HS team.</a:t>
            </a:r>
          </a:p>
        </p:txBody>
      </p:sp>
      <p:sp>
        <p:nvSpPr>
          <p:cNvPr id="6" name="Footer Placeholder 5"/>
          <p:cNvSpPr>
            <a:spLocks noGrp="1"/>
          </p:cNvSpPr>
          <p:nvPr>
            <p:ph type="ftr" sz="quarter" idx="4"/>
          </p:nvPr>
        </p:nvSpPr>
        <p:spPr>
          <a:xfrm>
            <a:off x="0" y="6567876"/>
            <a:ext cx="4015599" cy="344750"/>
          </a:xfrm>
          <a:prstGeom prst="rect">
            <a:avLst/>
          </a:prstGeom>
        </p:spPr>
        <p:txBody>
          <a:bodyPr vert="horz" lIns="92492" tIns="46246" rIns="92492" bIns="46246" rtlCol="0" anchor="b"/>
          <a:lstStyle>
            <a:lvl1pPr algn="l">
              <a:defRPr sz="1200"/>
            </a:lvl1pPr>
          </a:lstStyle>
          <a:p>
            <a:endParaRPr/>
          </a:p>
        </p:txBody>
      </p:sp>
      <p:sp>
        <p:nvSpPr>
          <p:cNvPr id="7" name="Slide Number Placeholder 6"/>
          <p:cNvSpPr>
            <a:spLocks noGrp="1"/>
          </p:cNvSpPr>
          <p:nvPr>
            <p:ph type="sldNum" sz="quarter" idx="5"/>
          </p:nvPr>
        </p:nvSpPr>
        <p:spPr>
          <a:xfrm>
            <a:off x="5249559" y="6567876"/>
            <a:ext cx="4015599" cy="344750"/>
          </a:xfrm>
          <a:prstGeom prst="rect">
            <a:avLst/>
          </a:prstGeom>
        </p:spPr>
        <p:txBody>
          <a:bodyPr vert="horz" lIns="92492" tIns="46246" rIns="92492" bIns="46246" rtlCol="0" anchor="b"/>
          <a:lstStyle>
            <a:lvl1pPr algn="r">
              <a:defRPr sz="1200"/>
            </a:lvl1pPr>
          </a:lstStyle>
          <a:p>
            <a:r>
              <a:rPr lang="cs-CZ"/>
              <a:t>‹#›</a:t>
            </a:r>
          </a:p>
        </p:txBody>
      </p:sp>
    </p:spTree>
    <p:extLst>
      <p:ext uri="{BB962C8B-B14F-4D97-AF65-F5344CB8AC3E}">
        <p14:creationId xmlns:p14="http://schemas.microsoft.com/office/powerpoint/2010/main" val="22537998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15599" cy="346353"/>
          </a:xfrm>
          <a:prstGeom prst="rect">
            <a:avLst/>
          </a:prstGeom>
        </p:spPr>
        <p:txBody>
          <a:bodyPr vert="horz" lIns="92492" tIns="46246" rIns="92492" bIns="46246" rtlCol="0"/>
          <a:lstStyle>
            <a:lvl1pPr algn="l">
              <a:defRPr sz="1200"/>
            </a:lvl1pPr>
          </a:lstStyle>
          <a:p>
            <a:endParaRPr/>
          </a:p>
        </p:txBody>
      </p:sp>
      <p:sp>
        <p:nvSpPr>
          <p:cNvPr id="3" name="Date Placeholder 2"/>
          <p:cNvSpPr>
            <a:spLocks noGrp="1"/>
          </p:cNvSpPr>
          <p:nvPr>
            <p:ph type="dt" idx="1"/>
          </p:nvPr>
        </p:nvSpPr>
        <p:spPr>
          <a:xfrm>
            <a:off x="5249559" y="0"/>
            <a:ext cx="4015599" cy="346353"/>
          </a:xfrm>
          <a:prstGeom prst="rect">
            <a:avLst/>
          </a:prstGeom>
        </p:spPr>
        <p:txBody>
          <a:bodyPr vert="horz" lIns="92492" tIns="46246" rIns="92492" bIns="46246"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327275" y="517525"/>
            <a:ext cx="4611688" cy="2593975"/>
          </a:xfrm>
          <a:prstGeom prst="rect">
            <a:avLst/>
          </a:prstGeom>
          <a:noFill/>
          <a:ln w="12700">
            <a:solidFill>
              <a:prstClr val="black"/>
            </a:solidFill>
          </a:ln>
        </p:spPr>
        <p:txBody>
          <a:bodyPr vert="horz" lIns="92492" tIns="46246" rIns="92492" bIns="46246" rtlCol="0" anchor="ctr"/>
          <a:lstStyle/>
          <a:p>
            <a:endParaRPr/>
          </a:p>
        </p:txBody>
      </p:sp>
      <p:sp>
        <p:nvSpPr>
          <p:cNvPr id="5" name="Notes Placeholder 4"/>
          <p:cNvSpPr>
            <a:spLocks noGrp="1"/>
          </p:cNvSpPr>
          <p:nvPr>
            <p:ph type="body" sz="quarter" idx="3"/>
          </p:nvPr>
        </p:nvSpPr>
        <p:spPr>
          <a:xfrm>
            <a:off x="926677" y="3283938"/>
            <a:ext cx="7413413" cy="3112365"/>
          </a:xfrm>
          <a:prstGeom prst="rect">
            <a:avLst/>
          </a:prstGeom>
        </p:spPr>
        <p:txBody>
          <a:bodyPr vert="horz" lIns="92492" tIns="46246" rIns="92492" bIns="46246" rtlCol="0"/>
          <a:lstStyle/>
          <a:p>
            <a:r>
              <a:rPr lang="en-US" dirty="0"/>
              <a:t>Why take dual credit classes?</a:t>
            </a:r>
          </a:p>
          <a:p>
            <a:endParaRPr lang="en-US" dirty="0"/>
          </a:p>
          <a:p>
            <a:r>
              <a:rPr lang="en-US" dirty="0"/>
              <a:t>Explain each point</a:t>
            </a:r>
          </a:p>
          <a:p>
            <a:r>
              <a:rPr lang="en-US" dirty="0"/>
              <a:t>Emphasize savings on time and money.</a:t>
            </a:r>
          </a:p>
          <a:p>
            <a:endParaRPr lang="en-US" dirty="0"/>
          </a:p>
          <a:p>
            <a:r>
              <a:rPr lang="en-US" dirty="0"/>
              <a:t>Emphasize support of HS team.</a:t>
            </a:r>
          </a:p>
        </p:txBody>
      </p:sp>
      <p:sp>
        <p:nvSpPr>
          <p:cNvPr id="6" name="Footer Placeholder 5"/>
          <p:cNvSpPr>
            <a:spLocks noGrp="1"/>
          </p:cNvSpPr>
          <p:nvPr>
            <p:ph type="ftr" sz="quarter" idx="4"/>
          </p:nvPr>
        </p:nvSpPr>
        <p:spPr>
          <a:xfrm>
            <a:off x="0" y="6567876"/>
            <a:ext cx="4015599" cy="344750"/>
          </a:xfrm>
          <a:prstGeom prst="rect">
            <a:avLst/>
          </a:prstGeom>
        </p:spPr>
        <p:txBody>
          <a:bodyPr vert="horz" lIns="92492" tIns="46246" rIns="92492" bIns="46246" rtlCol="0" anchor="b"/>
          <a:lstStyle>
            <a:lvl1pPr algn="l">
              <a:defRPr sz="1200"/>
            </a:lvl1pPr>
          </a:lstStyle>
          <a:p>
            <a:endParaRPr/>
          </a:p>
        </p:txBody>
      </p:sp>
      <p:sp>
        <p:nvSpPr>
          <p:cNvPr id="7" name="Slide Number Placeholder 6"/>
          <p:cNvSpPr>
            <a:spLocks noGrp="1"/>
          </p:cNvSpPr>
          <p:nvPr>
            <p:ph type="sldNum" sz="quarter" idx="5"/>
          </p:nvPr>
        </p:nvSpPr>
        <p:spPr>
          <a:xfrm>
            <a:off x="5249559" y="6567876"/>
            <a:ext cx="4015599" cy="344750"/>
          </a:xfrm>
          <a:prstGeom prst="rect">
            <a:avLst/>
          </a:prstGeom>
        </p:spPr>
        <p:txBody>
          <a:bodyPr vert="horz" lIns="92492" tIns="46246" rIns="92492" bIns="46246"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15599" cy="346353"/>
          </a:xfrm>
          <a:prstGeom prst="rect">
            <a:avLst/>
          </a:prstGeom>
        </p:spPr>
        <p:txBody>
          <a:bodyPr vert="horz" lIns="92492" tIns="46246" rIns="92492" bIns="46246" rtlCol="0"/>
          <a:lstStyle>
            <a:lvl1pPr algn="l">
              <a:defRPr sz="1200"/>
            </a:lvl1pPr>
          </a:lstStyle>
          <a:p>
            <a:endParaRPr/>
          </a:p>
        </p:txBody>
      </p:sp>
      <p:sp>
        <p:nvSpPr>
          <p:cNvPr id="3" name="Date Placeholder 2"/>
          <p:cNvSpPr>
            <a:spLocks noGrp="1"/>
          </p:cNvSpPr>
          <p:nvPr>
            <p:ph type="dt" idx="1"/>
          </p:nvPr>
        </p:nvSpPr>
        <p:spPr>
          <a:xfrm>
            <a:off x="5249559" y="0"/>
            <a:ext cx="4015599" cy="346353"/>
          </a:xfrm>
          <a:prstGeom prst="rect">
            <a:avLst/>
          </a:prstGeom>
        </p:spPr>
        <p:txBody>
          <a:bodyPr vert="horz" lIns="92492" tIns="46246" rIns="92492" bIns="46246"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327275" y="517525"/>
            <a:ext cx="4611688" cy="2593975"/>
          </a:xfrm>
          <a:prstGeom prst="rect">
            <a:avLst/>
          </a:prstGeom>
          <a:noFill/>
          <a:ln w="12700">
            <a:solidFill>
              <a:prstClr val="black"/>
            </a:solidFill>
          </a:ln>
        </p:spPr>
        <p:txBody>
          <a:bodyPr vert="horz" lIns="92492" tIns="46246" rIns="92492" bIns="46246" rtlCol="0" anchor="ctr"/>
          <a:lstStyle/>
          <a:p>
            <a:endParaRPr/>
          </a:p>
        </p:txBody>
      </p:sp>
      <p:sp>
        <p:nvSpPr>
          <p:cNvPr id="5" name="Notes Placeholder 4"/>
          <p:cNvSpPr>
            <a:spLocks noGrp="1"/>
          </p:cNvSpPr>
          <p:nvPr>
            <p:ph type="body" sz="quarter" idx="3"/>
          </p:nvPr>
        </p:nvSpPr>
        <p:spPr>
          <a:xfrm>
            <a:off x="926677" y="3283938"/>
            <a:ext cx="7413413" cy="3112365"/>
          </a:xfrm>
          <a:prstGeom prst="rect">
            <a:avLst/>
          </a:prstGeom>
        </p:spPr>
        <p:txBody>
          <a:bodyPr vert="horz" lIns="92492" tIns="46246" rIns="92492" bIns="46246" rtlCol="0"/>
          <a:lstStyle/>
          <a:p>
            <a:r>
              <a:rPr lang="en-US"/>
              <a:t>Explain rates</a:t>
            </a:r>
          </a:p>
        </p:txBody>
      </p:sp>
      <p:sp>
        <p:nvSpPr>
          <p:cNvPr id="6" name="Footer Placeholder 5"/>
          <p:cNvSpPr>
            <a:spLocks noGrp="1"/>
          </p:cNvSpPr>
          <p:nvPr>
            <p:ph type="ftr" sz="quarter" idx="4"/>
          </p:nvPr>
        </p:nvSpPr>
        <p:spPr>
          <a:xfrm>
            <a:off x="0" y="6567876"/>
            <a:ext cx="4015599" cy="344750"/>
          </a:xfrm>
          <a:prstGeom prst="rect">
            <a:avLst/>
          </a:prstGeom>
        </p:spPr>
        <p:txBody>
          <a:bodyPr vert="horz" lIns="92492" tIns="46246" rIns="92492" bIns="46246" rtlCol="0" anchor="b"/>
          <a:lstStyle>
            <a:lvl1pPr algn="l">
              <a:defRPr sz="1200"/>
            </a:lvl1pPr>
          </a:lstStyle>
          <a:p>
            <a:endParaRPr/>
          </a:p>
        </p:txBody>
      </p:sp>
      <p:sp>
        <p:nvSpPr>
          <p:cNvPr id="7" name="Slide Number Placeholder 6"/>
          <p:cNvSpPr>
            <a:spLocks noGrp="1"/>
          </p:cNvSpPr>
          <p:nvPr>
            <p:ph type="sldNum" sz="quarter" idx="5"/>
          </p:nvPr>
        </p:nvSpPr>
        <p:spPr>
          <a:xfrm>
            <a:off x="5249559" y="6567876"/>
            <a:ext cx="4015599" cy="344750"/>
          </a:xfrm>
          <a:prstGeom prst="rect">
            <a:avLst/>
          </a:prstGeom>
        </p:spPr>
        <p:txBody>
          <a:bodyPr vert="horz" lIns="92492" tIns="46246" rIns="92492" bIns="46246"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15599" cy="346353"/>
          </a:xfrm>
          <a:prstGeom prst="rect">
            <a:avLst/>
          </a:prstGeom>
        </p:spPr>
        <p:txBody>
          <a:bodyPr vert="horz" lIns="92492" tIns="46246" rIns="92492" bIns="46246" rtlCol="0"/>
          <a:lstStyle>
            <a:lvl1pPr algn="l">
              <a:defRPr sz="1200"/>
            </a:lvl1pPr>
          </a:lstStyle>
          <a:p>
            <a:endParaRPr/>
          </a:p>
        </p:txBody>
      </p:sp>
      <p:sp>
        <p:nvSpPr>
          <p:cNvPr id="3" name="Date Placeholder 2"/>
          <p:cNvSpPr>
            <a:spLocks noGrp="1"/>
          </p:cNvSpPr>
          <p:nvPr>
            <p:ph type="dt" idx="1"/>
          </p:nvPr>
        </p:nvSpPr>
        <p:spPr>
          <a:xfrm>
            <a:off x="5249559" y="0"/>
            <a:ext cx="4015599" cy="346353"/>
          </a:xfrm>
          <a:prstGeom prst="rect">
            <a:avLst/>
          </a:prstGeom>
        </p:spPr>
        <p:txBody>
          <a:bodyPr vert="horz" lIns="92492" tIns="46246" rIns="92492" bIns="46246"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327275" y="517525"/>
            <a:ext cx="4611688" cy="2593975"/>
          </a:xfrm>
          <a:prstGeom prst="rect">
            <a:avLst/>
          </a:prstGeom>
          <a:noFill/>
          <a:ln w="12700">
            <a:solidFill>
              <a:prstClr val="black"/>
            </a:solidFill>
          </a:ln>
        </p:spPr>
        <p:txBody>
          <a:bodyPr vert="horz" lIns="92492" tIns="46246" rIns="92492" bIns="46246" rtlCol="0" anchor="ctr"/>
          <a:lstStyle/>
          <a:p>
            <a:endParaRPr/>
          </a:p>
        </p:txBody>
      </p:sp>
      <p:sp>
        <p:nvSpPr>
          <p:cNvPr id="5" name="Notes Placeholder 4"/>
          <p:cNvSpPr>
            <a:spLocks noGrp="1"/>
          </p:cNvSpPr>
          <p:nvPr>
            <p:ph type="body" sz="quarter" idx="3"/>
          </p:nvPr>
        </p:nvSpPr>
        <p:spPr>
          <a:xfrm>
            <a:off x="926677" y="3283938"/>
            <a:ext cx="7413413" cy="3112365"/>
          </a:xfrm>
          <a:prstGeom prst="rect">
            <a:avLst/>
          </a:prstGeom>
        </p:spPr>
        <p:txBody>
          <a:bodyPr vert="horz" lIns="92492" tIns="46246" rIns="92492" bIns="46246" rtlCol="0"/>
          <a:lstStyle/>
          <a:p>
            <a:r>
              <a:rPr lang="en-US"/>
              <a:t>Collegiate staff will present here.</a:t>
            </a:r>
          </a:p>
        </p:txBody>
      </p:sp>
      <p:sp>
        <p:nvSpPr>
          <p:cNvPr id="6" name="Footer Placeholder 5"/>
          <p:cNvSpPr>
            <a:spLocks noGrp="1"/>
          </p:cNvSpPr>
          <p:nvPr>
            <p:ph type="ftr" sz="quarter" idx="4"/>
          </p:nvPr>
        </p:nvSpPr>
        <p:spPr>
          <a:xfrm>
            <a:off x="0" y="6567876"/>
            <a:ext cx="4015599" cy="344750"/>
          </a:xfrm>
          <a:prstGeom prst="rect">
            <a:avLst/>
          </a:prstGeom>
        </p:spPr>
        <p:txBody>
          <a:bodyPr vert="horz" lIns="92492" tIns="46246" rIns="92492" bIns="46246" rtlCol="0" anchor="b"/>
          <a:lstStyle>
            <a:lvl1pPr algn="l">
              <a:defRPr sz="1200"/>
            </a:lvl1pPr>
          </a:lstStyle>
          <a:p>
            <a:endParaRPr/>
          </a:p>
        </p:txBody>
      </p:sp>
      <p:sp>
        <p:nvSpPr>
          <p:cNvPr id="7" name="Slide Number Placeholder 6"/>
          <p:cNvSpPr>
            <a:spLocks noGrp="1"/>
          </p:cNvSpPr>
          <p:nvPr>
            <p:ph type="sldNum" sz="quarter" idx="5"/>
          </p:nvPr>
        </p:nvSpPr>
        <p:spPr>
          <a:xfrm>
            <a:off x="5249559" y="6567876"/>
            <a:ext cx="4015599" cy="344750"/>
          </a:xfrm>
          <a:prstGeom prst="rect">
            <a:avLst/>
          </a:prstGeom>
        </p:spPr>
        <p:txBody>
          <a:bodyPr vert="horz" lIns="92492" tIns="46246" rIns="92492" bIns="46246"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15599" cy="346353"/>
          </a:xfrm>
          <a:prstGeom prst="rect">
            <a:avLst/>
          </a:prstGeom>
        </p:spPr>
        <p:txBody>
          <a:bodyPr vert="horz" lIns="92492" tIns="46246" rIns="92492" bIns="46246" rtlCol="0"/>
          <a:lstStyle>
            <a:lvl1pPr algn="l">
              <a:defRPr sz="1200"/>
            </a:lvl1pPr>
          </a:lstStyle>
          <a:p>
            <a:endParaRPr/>
          </a:p>
        </p:txBody>
      </p:sp>
      <p:sp>
        <p:nvSpPr>
          <p:cNvPr id="3" name="Date Placeholder 2"/>
          <p:cNvSpPr>
            <a:spLocks noGrp="1"/>
          </p:cNvSpPr>
          <p:nvPr>
            <p:ph type="dt" idx="1"/>
          </p:nvPr>
        </p:nvSpPr>
        <p:spPr>
          <a:xfrm>
            <a:off x="5249559" y="0"/>
            <a:ext cx="4015599" cy="346353"/>
          </a:xfrm>
          <a:prstGeom prst="rect">
            <a:avLst/>
          </a:prstGeom>
        </p:spPr>
        <p:txBody>
          <a:bodyPr vert="horz" lIns="92492" tIns="46246" rIns="92492" bIns="46246"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327275" y="517525"/>
            <a:ext cx="4611688" cy="2593975"/>
          </a:xfrm>
          <a:prstGeom prst="rect">
            <a:avLst/>
          </a:prstGeom>
          <a:noFill/>
          <a:ln w="12700">
            <a:solidFill>
              <a:prstClr val="black"/>
            </a:solidFill>
          </a:ln>
        </p:spPr>
        <p:txBody>
          <a:bodyPr vert="horz" lIns="92492" tIns="46246" rIns="92492" bIns="46246" rtlCol="0" anchor="ctr"/>
          <a:lstStyle/>
          <a:p>
            <a:endParaRPr/>
          </a:p>
        </p:txBody>
      </p:sp>
      <p:sp>
        <p:nvSpPr>
          <p:cNvPr id="5" name="Notes Placeholder 4"/>
          <p:cNvSpPr>
            <a:spLocks noGrp="1"/>
          </p:cNvSpPr>
          <p:nvPr>
            <p:ph type="body" sz="quarter" idx="3"/>
          </p:nvPr>
        </p:nvSpPr>
        <p:spPr>
          <a:xfrm>
            <a:off x="926677" y="3283938"/>
            <a:ext cx="7413413" cy="3112365"/>
          </a:xfrm>
          <a:prstGeom prst="rect">
            <a:avLst/>
          </a:prstGeom>
        </p:spPr>
        <p:txBody>
          <a:bodyPr vert="horz" lIns="92492" tIns="46246" rIns="92492" bIns="46246" rtlCol="0"/>
          <a:lstStyle/>
          <a:p>
            <a:endParaRPr lang="en-US" dirty="0"/>
          </a:p>
        </p:txBody>
      </p:sp>
      <p:sp>
        <p:nvSpPr>
          <p:cNvPr id="6" name="Footer Placeholder 5"/>
          <p:cNvSpPr>
            <a:spLocks noGrp="1"/>
          </p:cNvSpPr>
          <p:nvPr>
            <p:ph type="ftr" sz="quarter" idx="4"/>
          </p:nvPr>
        </p:nvSpPr>
        <p:spPr>
          <a:xfrm>
            <a:off x="0" y="6567876"/>
            <a:ext cx="4015599" cy="344750"/>
          </a:xfrm>
          <a:prstGeom prst="rect">
            <a:avLst/>
          </a:prstGeom>
        </p:spPr>
        <p:txBody>
          <a:bodyPr vert="horz" lIns="92492" tIns="46246" rIns="92492" bIns="46246" rtlCol="0" anchor="b"/>
          <a:lstStyle>
            <a:lvl1pPr algn="l">
              <a:defRPr sz="1200"/>
            </a:lvl1pPr>
          </a:lstStyle>
          <a:p>
            <a:endParaRPr/>
          </a:p>
        </p:txBody>
      </p:sp>
      <p:sp>
        <p:nvSpPr>
          <p:cNvPr id="7" name="Slide Number Placeholder 6"/>
          <p:cNvSpPr>
            <a:spLocks noGrp="1"/>
          </p:cNvSpPr>
          <p:nvPr>
            <p:ph type="sldNum" sz="quarter" idx="5"/>
          </p:nvPr>
        </p:nvSpPr>
        <p:spPr>
          <a:xfrm>
            <a:off x="5249559" y="6567876"/>
            <a:ext cx="4015599" cy="344750"/>
          </a:xfrm>
          <a:prstGeom prst="rect">
            <a:avLst/>
          </a:prstGeom>
        </p:spPr>
        <p:txBody>
          <a:bodyPr vert="horz" lIns="92492" tIns="46246" rIns="92492" bIns="46246"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15599" cy="346353"/>
          </a:xfrm>
          <a:prstGeom prst="rect">
            <a:avLst/>
          </a:prstGeom>
        </p:spPr>
        <p:txBody>
          <a:bodyPr vert="horz" lIns="92492" tIns="46246" rIns="92492" bIns="46246" rtlCol="0"/>
          <a:lstStyle>
            <a:lvl1pPr algn="l">
              <a:defRPr sz="1200"/>
            </a:lvl1pPr>
          </a:lstStyle>
          <a:p>
            <a:endParaRPr/>
          </a:p>
        </p:txBody>
      </p:sp>
      <p:sp>
        <p:nvSpPr>
          <p:cNvPr id="3" name="Date Placeholder 2"/>
          <p:cNvSpPr>
            <a:spLocks noGrp="1"/>
          </p:cNvSpPr>
          <p:nvPr>
            <p:ph type="dt" idx="1"/>
          </p:nvPr>
        </p:nvSpPr>
        <p:spPr>
          <a:xfrm>
            <a:off x="5249559" y="0"/>
            <a:ext cx="4015599" cy="346353"/>
          </a:xfrm>
          <a:prstGeom prst="rect">
            <a:avLst/>
          </a:prstGeom>
        </p:spPr>
        <p:txBody>
          <a:bodyPr vert="horz" lIns="92492" tIns="46246" rIns="92492" bIns="46246"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327275" y="517525"/>
            <a:ext cx="4611688" cy="2593975"/>
          </a:xfrm>
          <a:prstGeom prst="rect">
            <a:avLst/>
          </a:prstGeom>
          <a:noFill/>
          <a:ln w="12700">
            <a:solidFill>
              <a:prstClr val="black"/>
            </a:solidFill>
          </a:ln>
        </p:spPr>
        <p:txBody>
          <a:bodyPr vert="horz" lIns="92492" tIns="46246" rIns="92492" bIns="46246" rtlCol="0" anchor="ctr"/>
          <a:lstStyle/>
          <a:p>
            <a:endParaRPr/>
          </a:p>
        </p:txBody>
      </p:sp>
      <p:sp>
        <p:nvSpPr>
          <p:cNvPr id="5" name="Notes Placeholder 4"/>
          <p:cNvSpPr>
            <a:spLocks noGrp="1"/>
          </p:cNvSpPr>
          <p:nvPr>
            <p:ph type="body" sz="quarter" idx="3"/>
          </p:nvPr>
        </p:nvSpPr>
        <p:spPr>
          <a:xfrm>
            <a:off x="926677" y="3283938"/>
            <a:ext cx="7413413" cy="3112365"/>
          </a:xfrm>
          <a:prstGeom prst="rect">
            <a:avLst/>
          </a:prstGeom>
        </p:spPr>
        <p:txBody>
          <a:bodyPr vert="horz" lIns="92492" tIns="46246" rIns="92492" bIns="46246" rtlCol="0"/>
          <a:lstStyle/>
          <a:p>
            <a:endParaRPr lang="en-US" dirty="0"/>
          </a:p>
        </p:txBody>
      </p:sp>
      <p:sp>
        <p:nvSpPr>
          <p:cNvPr id="6" name="Footer Placeholder 5"/>
          <p:cNvSpPr>
            <a:spLocks noGrp="1"/>
          </p:cNvSpPr>
          <p:nvPr>
            <p:ph type="ftr" sz="quarter" idx="4"/>
          </p:nvPr>
        </p:nvSpPr>
        <p:spPr>
          <a:xfrm>
            <a:off x="0" y="6567876"/>
            <a:ext cx="4015599" cy="344750"/>
          </a:xfrm>
          <a:prstGeom prst="rect">
            <a:avLst/>
          </a:prstGeom>
        </p:spPr>
        <p:txBody>
          <a:bodyPr vert="horz" lIns="92492" tIns="46246" rIns="92492" bIns="46246" rtlCol="0" anchor="b"/>
          <a:lstStyle>
            <a:lvl1pPr algn="l">
              <a:defRPr sz="1200"/>
            </a:lvl1pPr>
          </a:lstStyle>
          <a:p>
            <a:endParaRPr/>
          </a:p>
        </p:txBody>
      </p:sp>
      <p:sp>
        <p:nvSpPr>
          <p:cNvPr id="7" name="Slide Number Placeholder 6"/>
          <p:cNvSpPr>
            <a:spLocks noGrp="1"/>
          </p:cNvSpPr>
          <p:nvPr>
            <p:ph type="sldNum" sz="quarter" idx="5"/>
          </p:nvPr>
        </p:nvSpPr>
        <p:spPr>
          <a:xfrm>
            <a:off x="5249559" y="6567876"/>
            <a:ext cx="4015599" cy="344750"/>
          </a:xfrm>
          <a:prstGeom prst="rect">
            <a:avLst/>
          </a:prstGeom>
        </p:spPr>
        <p:txBody>
          <a:bodyPr vert="horz" lIns="92492" tIns="46246" rIns="92492" bIns="46246" rtlCol="0" anchor="b"/>
          <a:lstStyle>
            <a:lvl1pPr algn="r">
              <a:defRPr sz="1200"/>
            </a:lvl1pPr>
          </a:lstStyle>
          <a:p>
            <a:r>
              <a:rPr lang="cs-CZ"/>
              <a:t>‹#›</a:t>
            </a:r>
          </a:p>
        </p:txBody>
      </p:sp>
    </p:spTree>
    <p:extLst>
      <p:ext uri="{BB962C8B-B14F-4D97-AF65-F5344CB8AC3E}">
        <p14:creationId xmlns:p14="http://schemas.microsoft.com/office/powerpoint/2010/main" val="22858277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17.jpg"/><Relationship Id="rId4" Type="http://schemas.openxmlformats.org/officeDocument/2006/relationships/image" Target="../media/image16.jpg"/></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www.com.edu/chs" TargetMode="External"/><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hyperlink" Target="https://tsia2.pearsonperspective.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s://tsia2.pearsonperspective.com/"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hyperlink" Target="http://www.com.edu/chs"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4666566" y="4022653"/>
            <a:ext cx="5124861" cy="4429962"/>
          </a:xfrm>
          <a:prstGeom prst="rect">
            <a:avLst/>
          </a:prstGeom>
          <a:solidFill>
            <a:srgbClr val="62A25D"/>
          </a:solidFill>
        </p:spPr>
        <p:txBody>
          <a:bodyPr/>
          <a:lstStyle/>
          <a:p>
            <a:endParaRPr lang="en-US"/>
          </a:p>
        </p:txBody>
      </p:sp>
      <p:pic>
        <p:nvPicPr>
          <p:cNvPr id="14" name="Picture 13">
            <a:extLst>
              <a:ext uri="{FF2B5EF4-FFF2-40B4-BE49-F238E27FC236}">
                <a16:creationId xmlns:a16="http://schemas.microsoft.com/office/drawing/2014/main" id="{63961096-2392-3EEF-6635-E8911587D52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240" t="18628" r="47548" b="17407"/>
          <a:stretch/>
        </p:blipFill>
        <p:spPr>
          <a:xfrm>
            <a:off x="6819299" y="4914900"/>
            <a:ext cx="2972128" cy="5460680"/>
          </a:xfrm>
          <a:prstGeom prst="rect">
            <a:avLst/>
          </a:prstGeom>
        </p:spPr>
      </p:pic>
      <p:sp>
        <p:nvSpPr>
          <p:cNvPr id="3" name="AutoShape 3"/>
          <p:cNvSpPr/>
          <p:nvPr/>
        </p:nvSpPr>
        <p:spPr>
          <a:xfrm>
            <a:off x="2572220" y="6030763"/>
            <a:ext cx="1864317" cy="4256237"/>
          </a:xfrm>
          <a:prstGeom prst="rect">
            <a:avLst/>
          </a:prstGeom>
          <a:solidFill>
            <a:srgbClr val="DF682D"/>
          </a:solidFill>
        </p:spPr>
        <p:txBody>
          <a:bodyPr/>
          <a:lstStyle/>
          <a:p>
            <a:endParaRPr lang="en-US"/>
          </a:p>
        </p:txBody>
      </p:sp>
      <p:sp>
        <p:nvSpPr>
          <p:cNvPr id="5" name="Freeform 5"/>
          <p:cNvSpPr/>
          <p:nvPr/>
        </p:nvSpPr>
        <p:spPr>
          <a:xfrm>
            <a:off x="10615906" y="364549"/>
            <a:ext cx="6847615" cy="3293554"/>
          </a:xfrm>
          <a:custGeom>
            <a:avLst/>
            <a:gdLst/>
            <a:ahLst/>
            <a:cxnLst/>
            <a:rect l="l" t="t" r="r" b="b"/>
            <a:pathLst>
              <a:path w="6847615" h="3293554">
                <a:moveTo>
                  <a:pt x="0" y="0"/>
                </a:moveTo>
                <a:lnTo>
                  <a:pt x="6847616" y="0"/>
                </a:lnTo>
                <a:lnTo>
                  <a:pt x="6847616" y="3293555"/>
                </a:lnTo>
                <a:lnTo>
                  <a:pt x="0" y="3293555"/>
                </a:lnTo>
                <a:lnTo>
                  <a:pt x="0" y="0"/>
                </a:lnTo>
                <a:close/>
              </a:path>
            </a:pathLst>
          </a:custGeom>
          <a:blipFill>
            <a:blip r:embed="rId4"/>
            <a:stretch>
              <a:fillRect/>
            </a:stretch>
          </a:blipFill>
        </p:spPr>
        <p:txBody>
          <a:bodyPr/>
          <a:lstStyle/>
          <a:p>
            <a:endParaRPr lang="en-US"/>
          </a:p>
        </p:txBody>
      </p:sp>
      <p:pic>
        <p:nvPicPr>
          <p:cNvPr id="16" name="Picture 15" descr="Two women posing for a picture&#10;&#10;Description automatically generated">
            <a:extLst>
              <a:ext uri="{FF2B5EF4-FFF2-40B4-BE49-F238E27FC236}">
                <a16:creationId xmlns:a16="http://schemas.microsoft.com/office/drawing/2014/main" id="{64C3BA92-3524-32D7-DD7E-8E84D1A8981E}"/>
              </a:ext>
            </a:extLst>
          </p:cNvPr>
          <p:cNvPicPr>
            <a:picLocks noChangeAspect="1"/>
          </p:cNvPicPr>
          <p:nvPr/>
        </p:nvPicPr>
        <p:blipFill rotWithShape="1">
          <a:blip r:embed="rId5">
            <a:extLst>
              <a:ext uri="{28A0092B-C50C-407E-A947-70E740481C1C}">
                <a14:useLocalDpi xmlns:a14="http://schemas.microsoft.com/office/drawing/2010/main" val="0"/>
              </a:ext>
            </a:extLst>
          </a:blip>
          <a:srcRect r="5004"/>
          <a:stretch/>
        </p:blipFill>
        <p:spPr>
          <a:xfrm>
            <a:off x="0" y="6138269"/>
            <a:ext cx="6504988" cy="4686337"/>
          </a:xfrm>
          <a:prstGeom prst="rect">
            <a:avLst/>
          </a:prstGeom>
        </p:spPr>
      </p:pic>
      <p:sp>
        <p:nvSpPr>
          <p:cNvPr id="8" name="Freeform 8"/>
          <p:cNvSpPr/>
          <p:nvPr/>
        </p:nvSpPr>
        <p:spPr>
          <a:xfrm>
            <a:off x="6713270" y="-38100"/>
            <a:ext cx="3078157" cy="4492592"/>
          </a:xfrm>
          <a:custGeom>
            <a:avLst/>
            <a:gdLst/>
            <a:ahLst/>
            <a:cxnLst/>
            <a:rect l="l" t="t" r="r" b="b"/>
            <a:pathLst>
              <a:path w="2842556" h="4148731">
                <a:moveTo>
                  <a:pt x="0" y="0"/>
                </a:moveTo>
                <a:lnTo>
                  <a:pt x="2842556" y="0"/>
                </a:lnTo>
                <a:lnTo>
                  <a:pt x="2842556" y="4148731"/>
                </a:lnTo>
                <a:lnTo>
                  <a:pt x="0" y="4148731"/>
                </a:lnTo>
                <a:lnTo>
                  <a:pt x="0" y="0"/>
                </a:lnTo>
                <a:close/>
              </a:path>
            </a:pathLst>
          </a:custGeom>
          <a:blipFill>
            <a:blip r:embed="rId6"/>
            <a:stretch>
              <a:fillRect/>
            </a:stretch>
          </a:blipFill>
        </p:spPr>
        <p:txBody>
          <a:bodyPr/>
          <a:lstStyle/>
          <a:p>
            <a:endParaRPr lang="en-US" dirty="0"/>
          </a:p>
        </p:txBody>
      </p:sp>
      <p:sp>
        <p:nvSpPr>
          <p:cNvPr id="10" name="Freeform 10"/>
          <p:cNvSpPr/>
          <p:nvPr/>
        </p:nvSpPr>
        <p:spPr>
          <a:xfrm>
            <a:off x="3992342" y="785095"/>
            <a:ext cx="3284987" cy="5460680"/>
          </a:xfrm>
          <a:custGeom>
            <a:avLst/>
            <a:gdLst/>
            <a:ahLst/>
            <a:cxnLst/>
            <a:rect l="l" t="t" r="r" b="b"/>
            <a:pathLst>
              <a:path w="3443413" h="5724034">
                <a:moveTo>
                  <a:pt x="0" y="0"/>
                </a:moveTo>
                <a:lnTo>
                  <a:pt x="3443413" y="0"/>
                </a:lnTo>
                <a:lnTo>
                  <a:pt x="3443413" y="5724034"/>
                </a:lnTo>
                <a:lnTo>
                  <a:pt x="0" y="5724034"/>
                </a:lnTo>
                <a:lnTo>
                  <a:pt x="0" y="0"/>
                </a:lnTo>
                <a:close/>
              </a:path>
            </a:pathLst>
          </a:custGeom>
          <a:blipFill>
            <a:blip r:embed="rId7"/>
            <a:stretch>
              <a:fillRect l="-9079" r="-9079" b="-12633"/>
            </a:stretch>
          </a:blipFill>
        </p:spPr>
        <p:txBody>
          <a:bodyPr/>
          <a:lstStyle/>
          <a:p>
            <a:endParaRPr lang="en-US"/>
          </a:p>
        </p:txBody>
      </p:sp>
      <p:sp>
        <p:nvSpPr>
          <p:cNvPr id="6" name="Freeform 6"/>
          <p:cNvSpPr/>
          <p:nvPr/>
        </p:nvSpPr>
        <p:spPr>
          <a:xfrm>
            <a:off x="0" y="0"/>
            <a:ext cx="4371237" cy="6138269"/>
          </a:xfrm>
          <a:custGeom>
            <a:avLst/>
            <a:gdLst/>
            <a:ahLst/>
            <a:cxnLst/>
            <a:rect l="l" t="t" r="r" b="b"/>
            <a:pathLst>
              <a:path w="4371237" h="6138269">
                <a:moveTo>
                  <a:pt x="0" y="0"/>
                </a:moveTo>
                <a:lnTo>
                  <a:pt x="4371237" y="0"/>
                </a:lnTo>
                <a:lnTo>
                  <a:pt x="4371237" y="6138269"/>
                </a:lnTo>
                <a:lnTo>
                  <a:pt x="0" y="6138269"/>
                </a:lnTo>
                <a:lnTo>
                  <a:pt x="0" y="0"/>
                </a:lnTo>
                <a:close/>
              </a:path>
            </a:pathLst>
          </a:custGeom>
          <a:blipFill>
            <a:blip r:embed="rId8"/>
            <a:stretch>
              <a:fillRect l="-2957" t="-4989" b="-4989"/>
            </a:stretch>
          </a:blipFill>
        </p:spPr>
        <p:txBody>
          <a:bodyPr/>
          <a:lstStyle/>
          <a:p>
            <a:endParaRPr lang="en-US"/>
          </a:p>
        </p:txBody>
      </p:sp>
      <p:sp>
        <p:nvSpPr>
          <p:cNvPr id="12" name="TextBox 12"/>
          <p:cNvSpPr txBox="1"/>
          <p:nvPr/>
        </p:nvSpPr>
        <p:spPr>
          <a:xfrm>
            <a:off x="11479463" y="4709539"/>
            <a:ext cx="5124861" cy="3743076"/>
          </a:xfrm>
          <a:prstGeom prst="rect">
            <a:avLst/>
          </a:prstGeom>
        </p:spPr>
        <p:txBody>
          <a:bodyPr wrap="square" lIns="0" tIns="0" rIns="0" bIns="0" rtlCol="0" anchor="t">
            <a:spAutoFit/>
          </a:bodyPr>
          <a:lstStyle/>
          <a:p>
            <a:pPr marL="0" lvl="0" indent="0" algn="ctr">
              <a:lnSpc>
                <a:spcPts val="7227"/>
              </a:lnSpc>
              <a:spcBef>
                <a:spcPct val="0"/>
              </a:spcBef>
            </a:pPr>
            <a:r>
              <a:rPr lang="en-US" sz="7300" b="1" dirty="0">
                <a:solidFill>
                  <a:srgbClr val="191769"/>
                </a:solidFill>
                <a:latin typeface="Canva Sans" panose="020B0604020202020204" charset="0"/>
              </a:rPr>
              <a:t>Collegiate High </a:t>
            </a:r>
          </a:p>
          <a:p>
            <a:pPr marL="0" lvl="0" indent="0" algn="ctr">
              <a:lnSpc>
                <a:spcPts val="7227"/>
              </a:lnSpc>
              <a:spcBef>
                <a:spcPct val="0"/>
              </a:spcBef>
            </a:pPr>
            <a:r>
              <a:rPr lang="en-US" sz="7300" b="1" dirty="0">
                <a:solidFill>
                  <a:srgbClr val="191769"/>
                </a:solidFill>
                <a:latin typeface="Canva Sans" panose="020B0604020202020204" charset="0"/>
              </a:rPr>
              <a:t>School</a:t>
            </a:r>
          </a:p>
          <a:p>
            <a:pPr marL="0" lvl="0" indent="0" algn="ctr">
              <a:lnSpc>
                <a:spcPts val="7227"/>
              </a:lnSpc>
              <a:spcBef>
                <a:spcPct val="0"/>
              </a:spcBef>
            </a:pPr>
            <a:r>
              <a:rPr lang="en-US" sz="7300" b="1" u="none" dirty="0">
                <a:solidFill>
                  <a:srgbClr val="191769"/>
                </a:solidFill>
                <a:latin typeface="Canva Sans" panose="020B0604020202020204" charset="0"/>
              </a:rPr>
              <a:t>Overview</a:t>
            </a:r>
          </a:p>
        </p:txBody>
      </p:sp>
      <p:sp>
        <p:nvSpPr>
          <p:cNvPr id="17" name="TextBox 16">
            <a:extLst>
              <a:ext uri="{FF2B5EF4-FFF2-40B4-BE49-F238E27FC236}">
                <a16:creationId xmlns:a16="http://schemas.microsoft.com/office/drawing/2014/main" id="{F77EB1F3-0C70-97D0-94C4-C23E9A3A2D18}"/>
              </a:ext>
            </a:extLst>
          </p:cNvPr>
          <p:cNvSpPr txBox="1"/>
          <p:nvPr/>
        </p:nvSpPr>
        <p:spPr>
          <a:xfrm>
            <a:off x="11477282" y="8724900"/>
            <a:ext cx="5124861" cy="584775"/>
          </a:xfrm>
          <a:prstGeom prst="rect">
            <a:avLst/>
          </a:prstGeom>
          <a:noFill/>
        </p:spPr>
        <p:txBody>
          <a:bodyPr wrap="square" rtlCol="0">
            <a:spAutoFit/>
          </a:bodyPr>
          <a:lstStyle/>
          <a:p>
            <a:pPr algn="ctr"/>
            <a:r>
              <a:rPr lang="en-US" sz="3200" b="1" dirty="0">
                <a:solidFill>
                  <a:srgbClr val="002060"/>
                </a:solidFill>
                <a:latin typeface="Canva Sans" panose="020B0604020202020204" charset="0"/>
              </a:rPr>
              <a:t>February 8, 2024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C2CB"/>
        </a:solidFill>
        <a:effectLst/>
      </p:bgPr>
    </p:bg>
    <p:spTree>
      <p:nvGrpSpPr>
        <p:cNvPr id="1" name=""/>
        <p:cNvGrpSpPr/>
        <p:nvPr/>
      </p:nvGrpSpPr>
      <p:grpSpPr>
        <a:xfrm>
          <a:off x="0" y="0"/>
          <a:ext cx="0" cy="0"/>
          <a:chOff x="0" y="0"/>
          <a:chExt cx="0" cy="0"/>
        </a:xfrm>
      </p:grpSpPr>
      <p:sp>
        <p:nvSpPr>
          <p:cNvPr id="2" name="AutoShape 2"/>
          <p:cNvSpPr/>
          <p:nvPr/>
        </p:nvSpPr>
        <p:spPr>
          <a:xfrm>
            <a:off x="9522743" y="1459183"/>
            <a:ext cx="8765257" cy="8827817"/>
          </a:xfrm>
          <a:prstGeom prst="rect">
            <a:avLst/>
          </a:prstGeom>
          <a:solidFill>
            <a:srgbClr val="D9692F"/>
          </a:solidFill>
        </p:spPr>
        <p:txBody>
          <a:bodyPr/>
          <a:lstStyle/>
          <a:p>
            <a:endParaRPr lang="en-US"/>
          </a:p>
        </p:txBody>
      </p:sp>
      <p:sp>
        <p:nvSpPr>
          <p:cNvPr id="3" name="Freeform 3"/>
          <p:cNvSpPr/>
          <p:nvPr/>
        </p:nvSpPr>
        <p:spPr>
          <a:xfrm>
            <a:off x="1844767" y="2212177"/>
            <a:ext cx="14598466" cy="7321829"/>
          </a:xfrm>
          <a:custGeom>
            <a:avLst/>
            <a:gdLst/>
            <a:ahLst/>
            <a:cxnLst/>
            <a:rect l="l" t="t" r="r" b="b"/>
            <a:pathLst>
              <a:path w="14598466" h="7321829">
                <a:moveTo>
                  <a:pt x="0" y="0"/>
                </a:moveTo>
                <a:lnTo>
                  <a:pt x="14598466" y="0"/>
                </a:lnTo>
                <a:lnTo>
                  <a:pt x="14598466" y="7321829"/>
                </a:lnTo>
                <a:lnTo>
                  <a:pt x="0" y="7321829"/>
                </a:lnTo>
                <a:lnTo>
                  <a:pt x="0" y="0"/>
                </a:lnTo>
                <a:close/>
              </a:path>
            </a:pathLst>
          </a:custGeom>
          <a:blipFill>
            <a:blip r:embed="rId3"/>
            <a:stretch>
              <a:fillRect l="-1118"/>
            </a:stretch>
          </a:blipFill>
        </p:spPr>
        <p:txBody>
          <a:bodyPr/>
          <a:lstStyle/>
          <a:p>
            <a:endParaRPr lang="en-US"/>
          </a:p>
        </p:txBody>
      </p:sp>
      <p:sp>
        <p:nvSpPr>
          <p:cNvPr id="4" name="TextBox 4"/>
          <p:cNvSpPr txBox="1"/>
          <p:nvPr/>
        </p:nvSpPr>
        <p:spPr>
          <a:xfrm>
            <a:off x="591566" y="150178"/>
            <a:ext cx="16858233" cy="1594347"/>
          </a:xfrm>
          <a:prstGeom prst="rect">
            <a:avLst/>
          </a:prstGeom>
        </p:spPr>
        <p:txBody>
          <a:bodyPr wrap="square" lIns="0" tIns="0" rIns="0" bIns="0" rtlCol="0" anchor="t">
            <a:spAutoFit/>
          </a:bodyPr>
          <a:lstStyle/>
          <a:p>
            <a:pPr>
              <a:lnSpc>
                <a:spcPts val="12880"/>
              </a:lnSpc>
            </a:pPr>
            <a:r>
              <a:rPr lang="en-US" sz="9200" spc="-230" dirty="0">
                <a:solidFill>
                  <a:srgbClr val="FDFDFD"/>
                </a:solidFill>
                <a:latin typeface="Canva Sans" panose="020B0604020202020204" charset="0"/>
              </a:rPr>
              <a:t>College Readiness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65A25E"/>
        </a:solidFill>
        <a:effectLst/>
      </p:bgPr>
    </p:bg>
    <p:spTree>
      <p:nvGrpSpPr>
        <p:cNvPr id="1" name=""/>
        <p:cNvGrpSpPr/>
        <p:nvPr/>
      </p:nvGrpSpPr>
      <p:grpSpPr>
        <a:xfrm>
          <a:off x="0" y="0"/>
          <a:ext cx="0" cy="0"/>
          <a:chOff x="0" y="0"/>
          <a:chExt cx="0" cy="0"/>
        </a:xfrm>
      </p:grpSpPr>
      <p:sp>
        <p:nvSpPr>
          <p:cNvPr id="2" name="AutoShape 2"/>
          <p:cNvSpPr/>
          <p:nvPr/>
        </p:nvSpPr>
        <p:spPr>
          <a:xfrm>
            <a:off x="4343400" y="0"/>
            <a:ext cx="13944600" cy="10287000"/>
          </a:xfrm>
          <a:prstGeom prst="rect">
            <a:avLst/>
          </a:prstGeom>
          <a:solidFill>
            <a:srgbClr val="191769"/>
          </a:solidFill>
        </p:spPr>
        <p:txBody>
          <a:bodyPr/>
          <a:lstStyle/>
          <a:p>
            <a:endParaRPr lang="en-US"/>
          </a:p>
        </p:txBody>
      </p:sp>
      <p:sp>
        <p:nvSpPr>
          <p:cNvPr id="5" name="TextBox 5"/>
          <p:cNvSpPr txBox="1"/>
          <p:nvPr/>
        </p:nvSpPr>
        <p:spPr>
          <a:xfrm>
            <a:off x="1862331" y="1501675"/>
            <a:ext cx="9353180" cy="994283"/>
          </a:xfrm>
          <a:prstGeom prst="rect">
            <a:avLst/>
          </a:prstGeom>
        </p:spPr>
        <p:txBody>
          <a:bodyPr lIns="0" tIns="0" rIns="0" bIns="0" rtlCol="0" anchor="t">
            <a:spAutoFit/>
          </a:bodyPr>
          <a:lstStyle/>
          <a:p>
            <a:pPr marL="0" lvl="0" indent="0" algn="l">
              <a:lnSpc>
                <a:spcPts val="7081"/>
              </a:lnSpc>
              <a:spcBef>
                <a:spcPct val="0"/>
              </a:spcBef>
            </a:pPr>
            <a:endParaRPr/>
          </a:p>
        </p:txBody>
      </p:sp>
      <p:sp>
        <p:nvSpPr>
          <p:cNvPr id="7" name="TextBox 7"/>
          <p:cNvSpPr txBox="1"/>
          <p:nvPr/>
        </p:nvSpPr>
        <p:spPr>
          <a:xfrm>
            <a:off x="0" y="2447312"/>
            <a:ext cx="4343400" cy="5392374"/>
          </a:xfrm>
          <a:prstGeom prst="rect">
            <a:avLst/>
          </a:prstGeom>
        </p:spPr>
        <p:txBody>
          <a:bodyPr wrap="square" lIns="0" tIns="0" rIns="0" bIns="0" rtlCol="0" anchor="t">
            <a:spAutoFit/>
          </a:bodyPr>
          <a:lstStyle/>
          <a:p>
            <a:pPr algn="ctr">
              <a:lnSpc>
                <a:spcPct val="150000"/>
              </a:lnSpc>
            </a:pPr>
            <a:r>
              <a:rPr lang="en-US" sz="6000" dirty="0">
                <a:solidFill>
                  <a:srgbClr val="FFFFFF"/>
                </a:solidFill>
                <a:latin typeface="Canva Sans Bold"/>
              </a:rPr>
              <a:t>Sample</a:t>
            </a:r>
          </a:p>
          <a:p>
            <a:pPr algn="ctr">
              <a:lnSpc>
                <a:spcPct val="150000"/>
              </a:lnSpc>
            </a:pPr>
            <a:r>
              <a:rPr lang="en-US" sz="6000" dirty="0">
                <a:solidFill>
                  <a:srgbClr val="FFFFFF"/>
                </a:solidFill>
                <a:latin typeface="Canva Sans Bold"/>
              </a:rPr>
              <a:t>CHS</a:t>
            </a:r>
          </a:p>
          <a:p>
            <a:pPr algn="ctr">
              <a:lnSpc>
                <a:spcPct val="150000"/>
              </a:lnSpc>
            </a:pPr>
            <a:r>
              <a:rPr lang="en-US" sz="6000" dirty="0">
                <a:solidFill>
                  <a:srgbClr val="FFFFFF"/>
                </a:solidFill>
                <a:latin typeface="Canva Sans Bold"/>
              </a:rPr>
              <a:t>Graduation Plan</a:t>
            </a:r>
          </a:p>
        </p:txBody>
      </p:sp>
      <p:pic>
        <p:nvPicPr>
          <p:cNvPr id="8" name="Picture 7">
            <a:extLst>
              <a:ext uri="{FF2B5EF4-FFF2-40B4-BE49-F238E27FC236}">
                <a16:creationId xmlns:a16="http://schemas.microsoft.com/office/drawing/2014/main" id="{CB8D2CD5-028E-0BAD-3BC4-24E3D498AD06}"/>
              </a:ext>
            </a:extLst>
          </p:cNvPr>
          <p:cNvPicPr>
            <a:picLocks noChangeAspect="1"/>
          </p:cNvPicPr>
          <p:nvPr/>
        </p:nvPicPr>
        <p:blipFill>
          <a:blip r:embed="rId3"/>
          <a:stretch>
            <a:fillRect/>
          </a:stretch>
        </p:blipFill>
        <p:spPr>
          <a:xfrm>
            <a:off x="4724400" y="410701"/>
            <a:ext cx="13225646" cy="9465597"/>
          </a:xfrm>
          <a:prstGeom prst="rect">
            <a:avLst/>
          </a:prstGeom>
        </p:spPr>
      </p:pic>
    </p:spTree>
    <p:extLst>
      <p:ext uri="{BB962C8B-B14F-4D97-AF65-F5344CB8AC3E}">
        <p14:creationId xmlns:p14="http://schemas.microsoft.com/office/powerpoint/2010/main" val="37761889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91769"/>
        </a:solidFill>
        <a:effectLst/>
      </p:bgPr>
    </p:bg>
    <p:spTree>
      <p:nvGrpSpPr>
        <p:cNvPr id="1" name=""/>
        <p:cNvGrpSpPr/>
        <p:nvPr/>
      </p:nvGrpSpPr>
      <p:grpSpPr>
        <a:xfrm>
          <a:off x="0" y="0"/>
          <a:ext cx="0" cy="0"/>
          <a:chOff x="0" y="0"/>
          <a:chExt cx="0" cy="0"/>
        </a:xfrm>
      </p:grpSpPr>
      <p:sp>
        <p:nvSpPr>
          <p:cNvPr id="2" name="TextBox 2"/>
          <p:cNvSpPr txBox="1"/>
          <p:nvPr/>
        </p:nvSpPr>
        <p:spPr>
          <a:xfrm>
            <a:off x="4408462" y="865445"/>
            <a:ext cx="10004108" cy="1372744"/>
          </a:xfrm>
          <a:prstGeom prst="rect">
            <a:avLst/>
          </a:prstGeom>
        </p:spPr>
        <p:txBody>
          <a:bodyPr lIns="0" tIns="0" rIns="0" bIns="0" rtlCol="0" anchor="t">
            <a:spAutoFit/>
          </a:bodyPr>
          <a:lstStyle/>
          <a:p>
            <a:pPr marL="0" lvl="0" indent="0">
              <a:lnSpc>
                <a:spcPts val="10296"/>
              </a:lnSpc>
              <a:spcBef>
                <a:spcPct val="0"/>
              </a:spcBef>
            </a:pPr>
            <a:r>
              <a:rPr lang="en-US" sz="10400" dirty="0">
                <a:solidFill>
                  <a:srgbClr val="FFFFFF"/>
                </a:solidFill>
                <a:latin typeface="Canva Sans Bold" panose="020B0604020202020204" charset="0"/>
              </a:rPr>
              <a:t>Course Format</a:t>
            </a:r>
          </a:p>
        </p:txBody>
      </p:sp>
      <p:sp>
        <p:nvSpPr>
          <p:cNvPr id="3" name="TextBox 3"/>
          <p:cNvSpPr txBox="1"/>
          <p:nvPr/>
        </p:nvSpPr>
        <p:spPr>
          <a:xfrm>
            <a:off x="424901" y="2684846"/>
            <a:ext cx="17438199" cy="7326044"/>
          </a:xfrm>
          <a:prstGeom prst="rect">
            <a:avLst/>
          </a:prstGeom>
        </p:spPr>
        <p:txBody>
          <a:bodyPr lIns="0" tIns="0" rIns="0" bIns="0" rtlCol="0" anchor="t">
            <a:spAutoFit/>
          </a:bodyPr>
          <a:lstStyle/>
          <a:p>
            <a:pPr>
              <a:lnSpc>
                <a:spcPts val="7200"/>
              </a:lnSpc>
            </a:pPr>
            <a:r>
              <a:rPr lang="en-US" sz="5143" dirty="0">
                <a:solidFill>
                  <a:srgbClr val="FFFFFF"/>
                </a:solidFill>
                <a:latin typeface="Canva Sans"/>
              </a:rPr>
              <a:t>Beginning Fall 2024, COM will increase the number of </a:t>
            </a:r>
          </a:p>
          <a:p>
            <a:pPr>
              <a:lnSpc>
                <a:spcPts val="7200"/>
              </a:lnSpc>
            </a:pPr>
            <a:r>
              <a:rPr lang="en-US" sz="5143" dirty="0">
                <a:solidFill>
                  <a:srgbClr val="FFFFFF"/>
                </a:solidFill>
                <a:latin typeface="Canva Sans"/>
              </a:rPr>
              <a:t>8-week courses.</a:t>
            </a:r>
          </a:p>
          <a:p>
            <a:pPr marL="1110382" lvl="1" indent="-555191">
              <a:lnSpc>
                <a:spcPts val="7200"/>
              </a:lnSpc>
              <a:buFont typeface="Arial"/>
              <a:buChar char="•"/>
            </a:pPr>
            <a:r>
              <a:rPr lang="en-US" sz="5143" dirty="0">
                <a:solidFill>
                  <a:srgbClr val="FFFFFF"/>
                </a:solidFill>
                <a:latin typeface="Canva Sans"/>
              </a:rPr>
              <a:t>Most 3-hour courses will be 8 weeks.</a:t>
            </a:r>
          </a:p>
          <a:p>
            <a:pPr marL="1110382" lvl="1" indent="-555191">
              <a:lnSpc>
                <a:spcPts val="7200"/>
              </a:lnSpc>
              <a:buFont typeface="Arial"/>
              <a:buChar char="•"/>
            </a:pPr>
            <a:r>
              <a:rPr lang="en-US" sz="5143" dirty="0">
                <a:solidFill>
                  <a:srgbClr val="FFFFFF"/>
                </a:solidFill>
                <a:latin typeface="Canva Sans"/>
              </a:rPr>
              <a:t>Most 4-hour courses will be 16 weeks.</a:t>
            </a:r>
          </a:p>
          <a:p>
            <a:pPr marL="1110382" lvl="1" indent="-555191">
              <a:lnSpc>
                <a:spcPts val="7200"/>
              </a:lnSpc>
              <a:buFont typeface="Arial"/>
              <a:buChar char="•"/>
            </a:pPr>
            <a:r>
              <a:rPr lang="en-US" sz="5143" dirty="0">
                <a:solidFill>
                  <a:srgbClr val="FFFFFF"/>
                </a:solidFill>
                <a:latin typeface="Canva Sans"/>
              </a:rPr>
              <a:t>Most online courses will be 8 weeks.</a:t>
            </a:r>
          </a:p>
          <a:p>
            <a:pPr marL="1110382" lvl="1" indent="-555191">
              <a:lnSpc>
                <a:spcPts val="7200"/>
              </a:lnSpc>
              <a:buFont typeface="Arial"/>
              <a:buChar char="•"/>
            </a:pPr>
            <a:endParaRPr lang="en-US" sz="5143" dirty="0">
              <a:solidFill>
                <a:srgbClr val="FFFFFF"/>
              </a:solidFill>
              <a:latin typeface="Canva Sans"/>
            </a:endParaRPr>
          </a:p>
          <a:p>
            <a:pPr marL="97991">
              <a:lnSpc>
                <a:spcPts val="7200"/>
              </a:lnSpc>
            </a:pPr>
            <a:r>
              <a:rPr lang="en-US" sz="5143" dirty="0">
                <a:solidFill>
                  <a:srgbClr val="FFFFFF"/>
                </a:solidFill>
                <a:latin typeface="Canva Sans"/>
              </a:rPr>
              <a:t>CHS Staff are still working on what a typical CHS schedule will look like, where HS classes will fit in, etc.</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F682D"/>
        </a:solidFill>
        <a:effectLst/>
      </p:bgPr>
    </p:bg>
    <p:spTree>
      <p:nvGrpSpPr>
        <p:cNvPr id="1" name=""/>
        <p:cNvGrpSpPr/>
        <p:nvPr/>
      </p:nvGrpSpPr>
      <p:grpSpPr>
        <a:xfrm>
          <a:off x="0" y="0"/>
          <a:ext cx="0" cy="0"/>
          <a:chOff x="0" y="0"/>
          <a:chExt cx="0" cy="0"/>
        </a:xfrm>
      </p:grpSpPr>
      <p:sp>
        <p:nvSpPr>
          <p:cNvPr id="2" name="AutoShape 2"/>
          <p:cNvSpPr/>
          <p:nvPr/>
        </p:nvSpPr>
        <p:spPr>
          <a:xfrm>
            <a:off x="6262733" y="0"/>
            <a:ext cx="6380629" cy="10287000"/>
          </a:xfrm>
          <a:prstGeom prst="rect">
            <a:avLst/>
          </a:prstGeom>
          <a:solidFill>
            <a:srgbClr val="191769"/>
          </a:solidFill>
        </p:spPr>
        <p:txBody>
          <a:bodyPr/>
          <a:lstStyle/>
          <a:p>
            <a:endParaRPr lang="en-US"/>
          </a:p>
        </p:txBody>
      </p:sp>
      <p:sp>
        <p:nvSpPr>
          <p:cNvPr id="3" name="AutoShape 3"/>
          <p:cNvSpPr/>
          <p:nvPr/>
        </p:nvSpPr>
        <p:spPr>
          <a:xfrm>
            <a:off x="12638878" y="0"/>
            <a:ext cx="5649122" cy="10287000"/>
          </a:xfrm>
          <a:prstGeom prst="rect">
            <a:avLst/>
          </a:prstGeom>
          <a:solidFill>
            <a:srgbClr val="62A25D"/>
          </a:solidFill>
        </p:spPr>
        <p:txBody>
          <a:bodyPr/>
          <a:lstStyle/>
          <a:p>
            <a:endParaRPr lang="en-US"/>
          </a:p>
        </p:txBody>
      </p:sp>
      <p:sp>
        <p:nvSpPr>
          <p:cNvPr id="9" name="TextBox 9"/>
          <p:cNvSpPr txBox="1"/>
          <p:nvPr/>
        </p:nvSpPr>
        <p:spPr>
          <a:xfrm>
            <a:off x="494480" y="252370"/>
            <a:ext cx="15507520" cy="1037848"/>
          </a:xfrm>
          <a:prstGeom prst="rect">
            <a:avLst/>
          </a:prstGeom>
        </p:spPr>
        <p:txBody>
          <a:bodyPr wrap="square" lIns="0" tIns="0" rIns="0" bIns="0" rtlCol="0" anchor="t">
            <a:spAutoFit/>
          </a:bodyPr>
          <a:lstStyle/>
          <a:p>
            <a:pPr marL="0" lvl="0" indent="0">
              <a:lnSpc>
                <a:spcPts val="8027"/>
              </a:lnSpc>
              <a:spcBef>
                <a:spcPct val="0"/>
              </a:spcBef>
            </a:pPr>
            <a:r>
              <a:rPr lang="en-US" sz="8108" b="1" dirty="0">
                <a:solidFill>
                  <a:srgbClr val="FFFFFF"/>
                </a:solidFill>
                <a:latin typeface="Canva Sans" panose="020B0604020202020204" charset="0"/>
              </a:rPr>
              <a:t>Sample of a Current Schedule</a:t>
            </a:r>
          </a:p>
        </p:txBody>
      </p:sp>
      <p:pic>
        <p:nvPicPr>
          <p:cNvPr id="5" name="Picture 4">
            <a:extLst>
              <a:ext uri="{FF2B5EF4-FFF2-40B4-BE49-F238E27FC236}">
                <a16:creationId xmlns:a16="http://schemas.microsoft.com/office/drawing/2014/main" id="{B1CC2A11-9174-405F-B2F8-EF02D17BE507}"/>
              </a:ext>
            </a:extLst>
          </p:cNvPr>
          <p:cNvPicPr>
            <a:picLocks noChangeAspect="1"/>
          </p:cNvPicPr>
          <p:nvPr/>
        </p:nvPicPr>
        <p:blipFill rotWithShape="1">
          <a:blip r:embed="rId3"/>
          <a:srcRect b="19193"/>
          <a:stretch/>
        </p:blipFill>
        <p:spPr>
          <a:xfrm>
            <a:off x="1117725" y="1485900"/>
            <a:ext cx="16052550" cy="854873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F682D"/>
        </a:solidFill>
        <a:effectLst/>
      </p:bgPr>
    </p:bg>
    <p:spTree>
      <p:nvGrpSpPr>
        <p:cNvPr id="1" name=""/>
        <p:cNvGrpSpPr/>
        <p:nvPr/>
      </p:nvGrpSpPr>
      <p:grpSpPr>
        <a:xfrm>
          <a:off x="0" y="0"/>
          <a:ext cx="0" cy="0"/>
          <a:chOff x="0" y="0"/>
          <a:chExt cx="0" cy="0"/>
        </a:xfrm>
      </p:grpSpPr>
      <p:sp>
        <p:nvSpPr>
          <p:cNvPr id="2" name="AutoShape 2"/>
          <p:cNvSpPr/>
          <p:nvPr/>
        </p:nvSpPr>
        <p:spPr>
          <a:xfrm>
            <a:off x="6262733" y="0"/>
            <a:ext cx="6380629" cy="10287000"/>
          </a:xfrm>
          <a:prstGeom prst="rect">
            <a:avLst/>
          </a:prstGeom>
          <a:solidFill>
            <a:srgbClr val="191769"/>
          </a:solidFill>
        </p:spPr>
        <p:txBody>
          <a:bodyPr/>
          <a:lstStyle/>
          <a:p>
            <a:endParaRPr lang="en-US"/>
          </a:p>
        </p:txBody>
      </p:sp>
      <p:sp>
        <p:nvSpPr>
          <p:cNvPr id="3" name="AutoShape 3"/>
          <p:cNvSpPr/>
          <p:nvPr/>
        </p:nvSpPr>
        <p:spPr>
          <a:xfrm>
            <a:off x="12638878" y="0"/>
            <a:ext cx="5649122" cy="10287000"/>
          </a:xfrm>
          <a:prstGeom prst="rect">
            <a:avLst/>
          </a:prstGeom>
          <a:solidFill>
            <a:srgbClr val="62A25D"/>
          </a:solidFill>
        </p:spPr>
        <p:txBody>
          <a:bodyPr/>
          <a:lstStyle/>
          <a:p>
            <a:endParaRPr lang="en-US"/>
          </a:p>
        </p:txBody>
      </p:sp>
      <p:pic>
        <p:nvPicPr>
          <p:cNvPr id="8" name="Picture 7">
            <a:extLst>
              <a:ext uri="{FF2B5EF4-FFF2-40B4-BE49-F238E27FC236}">
                <a16:creationId xmlns:a16="http://schemas.microsoft.com/office/drawing/2014/main" id="{29FD9AA4-648E-448D-5E56-FE9745D5C5A9}"/>
              </a:ext>
            </a:extLst>
          </p:cNvPr>
          <p:cNvPicPr>
            <a:picLocks noChangeAspect="1"/>
          </p:cNvPicPr>
          <p:nvPr/>
        </p:nvPicPr>
        <p:blipFill>
          <a:blip r:embed="rId3"/>
          <a:stretch>
            <a:fillRect/>
          </a:stretch>
        </p:blipFill>
        <p:spPr>
          <a:xfrm>
            <a:off x="634609" y="190500"/>
            <a:ext cx="17018781" cy="9906000"/>
          </a:xfrm>
          <a:prstGeom prst="rect">
            <a:avLst/>
          </a:prstGeom>
        </p:spPr>
      </p:pic>
    </p:spTree>
    <p:extLst>
      <p:ext uri="{BB962C8B-B14F-4D97-AF65-F5344CB8AC3E}">
        <p14:creationId xmlns:p14="http://schemas.microsoft.com/office/powerpoint/2010/main" val="41981472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65A25E"/>
        </a:solidFill>
        <a:effectLst/>
      </p:bgPr>
    </p:bg>
    <p:spTree>
      <p:nvGrpSpPr>
        <p:cNvPr id="1" name=""/>
        <p:cNvGrpSpPr/>
        <p:nvPr/>
      </p:nvGrpSpPr>
      <p:grpSpPr>
        <a:xfrm>
          <a:off x="0" y="0"/>
          <a:ext cx="0" cy="0"/>
          <a:chOff x="0" y="0"/>
          <a:chExt cx="0" cy="0"/>
        </a:xfrm>
      </p:grpSpPr>
      <p:sp>
        <p:nvSpPr>
          <p:cNvPr id="2" name="AutoShape 2"/>
          <p:cNvSpPr/>
          <p:nvPr/>
        </p:nvSpPr>
        <p:spPr>
          <a:xfrm>
            <a:off x="1409700" y="1333500"/>
            <a:ext cx="15659100" cy="8953500"/>
          </a:xfrm>
          <a:prstGeom prst="rect">
            <a:avLst/>
          </a:prstGeom>
          <a:solidFill>
            <a:schemeClr val="bg1"/>
          </a:solidFill>
        </p:spPr>
        <p:txBody>
          <a:bodyPr/>
          <a:lstStyle/>
          <a:p>
            <a:endParaRPr lang="en-US"/>
          </a:p>
        </p:txBody>
      </p:sp>
      <p:sp>
        <p:nvSpPr>
          <p:cNvPr id="5" name="TextBox 5"/>
          <p:cNvSpPr txBox="1"/>
          <p:nvPr/>
        </p:nvSpPr>
        <p:spPr>
          <a:xfrm>
            <a:off x="1862331" y="1501675"/>
            <a:ext cx="9353180" cy="994283"/>
          </a:xfrm>
          <a:prstGeom prst="rect">
            <a:avLst/>
          </a:prstGeom>
        </p:spPr>
        <p:txBody>
          <a:bodyPr lIns="0" tIns="0" rIns="0" bIns="0" rtlCol="0" anchor="t">
            <a:spAutoFit/>
          </a:bodyPr>
          <a:lstStyle/>
          <a:p>
            <a:pPr marL="0" lvl="0" indent="0" algn="l">
              <a:lnSpc>
                <a:spcPts val="7081"/>
              </a:lnSpc>
              <a:spcBef>
                <a:spcPct val="0"/>
              </a:spcBef>
            </a:pPr>
            <a:endParaRPr/>
          </a:p>
        </p:txBody>
      </p:sp>
      <p:sp>
        <p:nvSpPr>
          <p:cNvPr id="7" name="TextBox 7"/>
          <p:cNvSpPr txBox="1"/>
          <p:nvPr/>
        </p:nvSpPr>
        <p:spPr>
          <a:xfrm>
            <a:off x="0" y="0"/>
            <a:ext cx="18288000" cy="1237390"/>
          </a:xfrm>
          <a:prstGeom prst="rect">
            <a:avLst/>
          </a:prstGeom>
        </p:spPr>
        <p:txBody>
          <a:bodyPr wrap="square" lIns="0" tIns="0" rIns="0" bIns="0" rtlCol="0" anchor="t">
            <a:spAutoFit/>
          </a:bodyPr>
          <a:lstStyle/>
          <a:p>
            <a:pPr algn="ctr">
              <a:lnSpc>
                <a:spcPct val="150000"/>
              </a:lnSpc>
            </a:pPr>
            <a:r>
              <a:rPr lang="en-US" sz="6000" dirty="0">
                <a:solidFill>
                  <a:srgbClr val="FFFFFF"/>
                </a:solidFill>
                <a:latin typeface="Canva Sans Bold"/>
              </a:rPr>
              <a:t>2022 – 2023 College Grades</a:t>
            </a:r>
          </a:p>
        </p:txBody>
      </p:sp>
      <p:graphicFrame>
        <p:nvGraphicFramePr>
          <p:cNvPr id="3" name="Chart 2">
            <a:extLst>
              <a:ext uri="{FF2B5EF4-FFF2-40B4-BE49-F238E27FC236}">
                <a16:creationId xmlns:a16="http://schemas.microsoft.com/office/drawing/2014/main" id="{1C7B7CF9-877B-43C5-BDA2-6BA4CFF4784C}"/>
              </a:ext>
            </a:extLst>
          </p:cNvPr>
          <p:cNvGraphicFramePr>
            <a:graphicFrameLocks/>
          </p:cNvGraphicFramePr>
          <p:nvPr>
            <p:extLst>
              <p:ext uri="{D42A27DB-BD31-4B8C-83A1-F6EECF244321}">
                <p14:modId xmlns:p14="http://schemas.microsoft.com/office/powerpoint/2010/main" val="3837200846"/>
              </p:ext>
            </p:extLst>
          </p:nvPr>
        </p:nvGraphicFramePr>
        <p:xfrm>
          <a:off x="1409700" y="1501675"/>
          <a:ext cx="15468600" cy="8382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8AD430EC-6BE9-2DA2-A8AE-89213D3647E4}"/>
              </a:ext>
            </a:extLst>
          </p:cNvPr>
          <p:cNvSpPr txBox="1"/>
          <p:nvPr/>
        </p:nvSpPr>
        <p:spPr>
          <a:xfrm>
            <a:off x="3810000" y="2433300"/>
            <a:ext cx="990600" cy="461665"/>
          </a:xfrm>
          <a:prstGeom prst="rect">
            <a:avLst/>
          </a:prstGeom>
          <a:noFill/>
        </p:spPr>
        <p:txBody>
          <a:bodyPr wrap="square" rtlCol="0">
            <a:spAutoFit/>
          </a:bodyPr>
          <a:lstStyle/>
          <a:p>
            <a:r>
              <a:rPr lang="en-US" sz="2400" dirty="0"/>
              <a:t>54%</a:t>
            </a:r>
          </a:p>
        </p:txBody>
      </p:sp>
      <p:sp>
        <p:nvSpPr>
          <p:cNvPr id="9" name="TextBox 8">
            <a:extLst>
              <a:ext uri="{FF2B5EF4-FFF2-40B4-BE49-F238E27FC236}">
                <a16:creationId xmlns:a16="http://schemas.microsoft.com/office/drawing/2014/main" id="{9263E1BD-CB7E-C961-5659-15B7E8224C59}"/>
              </a:ext>
            </a:extLst>
          </p:cNvPr>
          <p:cNvSpPr txBox="1"/>
          <p:nvPr/>
        </p:nvSpPr>
        <p:spPr>
          <a:xfrm>
            <a:off x="6324600" y="5524500"/>
            <a:ext cx="762000" cy="461665"/>
          </a:xfrm>
          <a:prstGeom prst="rect">
            <a:avLst/>
          </a:prstGeom>
          <a:noFill/>
        </p:spPr>
        <p:txBody>
          <a:bodyPr wrap="square" rtlCol="0">
            <a:spAutoFit/>
          </a:bodyPr>
          <a:lstStyle/>
          <a:p>
            <a:r>
              <a:rPr lang="en-US" sz="2400" dirty="0"/>
              <a:t>27%</a:t>
            </a:r>
          </a:p>
        </p:txBody>
      </p:sp>
      <p:sp>
        <p:nvSpPr>
          <p:cNvPr id="10" name="TextBox 9">
            <a:extLst>
              <a:ext uri="{FF2B5EF4-FFF2-40B4-BE49-F238E27FC236}">
                <a16:creationId xmlns:a16="http://schemas.microsoft.com/office/drawing/2014/main" id="{DD7A48DB-4262-52C6-B16F-4E34C718171F}"/>
              </a:ext>
            </a:extLst>
          </p:cNvPr>
          <p:cNvSpPr txBox="1"/>
          <p:nvPr/>
        </p:nvSpPr>
        <p:spPr>
          <a:xfrm>
            <a:off x="9067800" y="7048500"/>
            <a:ext cx="762000" cy="461665"/>
          </a:xfrm>
          <a:prstGeom prst="rect">
            <a:avLst/>
          </a:prstGeom>
          <a:noFill/>
        </p:spPr>
        <p:txBody>
          <a:bodyPr wrap="square" rtlCol="0">
            <a:spAutoFit/>
          </a:bodyPr>
          <a:lstStyle/>
          <a:p>
            <a:r>
              <a:rPr lang="en-US" sz="2400" dirty="0"/>
              <a:t>13%</a:t>
            </a:r>
          </a:p>
        </p:txBody>
      </p:sp>
      <p:sp>
        <p:nvSpPr>
          <p:cNvPr id="11" name="TextBox 10">
            <a:extLst>
              <a:ext uri="{FF2B5EF4-FFF2-40B4-BE49-F238E27FC236}">
                <a16:creationId xmlns:a16="http://schemas.microsoft.com/office/drawing/2014/main" id="{61F7F075-5B9D-5914-EC97-0C681B7E43F7}"/>
              </a:ext>
            </a:extLst>
          </p:cNvPr>
          <p:cNvSpPr txBox="1"/>
          <p:nvPr/>
        </p:nvSpPr>
        <p:spPr>
          <a:xfrm>
            <a:off x="11811000" y="8319247"/>
            <a:ext cx="762000" cy="461665"/>
          </a:xfrm>
          <a:prstGeom prst="rect">
            <a:avLst/>
          </a:prstGeom>
          <a:noFill/>
        </p:spPr>
        <p:txBody>
          <a:bodyPr wrap="square" rtlCol="0">
            <a:spAutoFit/>
          </a:bodyPr>
          <a:lstStyle/>
          <a:p>
            <a:r>
              <a:rPr lang="en-US" sz="2400" dirty="0"/>
              <a:t>3%</a:t>
            </a:r>
          </a:p>
        </p:txBody>
      </p:sp>
      <p:sp>
        <p:nvSpPr>
          <p:cNvPr id="12" name="TextBox 11">
            <a:extLst>
              <a:ext uri="{FF2B5EF4-FFF2-40B4-BE49-F238E27FC236}">
                <a16:creationId xmlns:a16="http://schemas.microsoft.com/office/drawing/2014/main" id="{23A42DD3-DD7E-EE65-620F-4CDE4C0B1FA1}"/>
              </a:ext>
            </a:extLst>
          </p:cNvPr>
          <p:cNvSpPr txBox="1"/>
          <p:nvPr/>
        </p:nvSpPr>
        <p:spPr>
          <a:xfrm>
            <a:off x="14630400" y="8319247"/>
            <a:ext cx="762000" cy="461665"/>
          </a:xfrm>
          <a:prstGeom prst="rect">
            <a:avLst/>
          </a:prstGeom>
          <a:noFill/>
        </p:spPr>
        <p:txBody>
          <a:bodyPr wrap="square" rtlCol="0">
            <a:spAutoFit/>
          </a:bodyPr>
          <a:lstStyle/>
          <a:p>
            <a:r>
              <a:rPr lang="en-US" sz="2400" dirty="0"/>
              <a:t>3%</a:t>
            </a:r>
          </a:p>
        </p:txBody>
      </p:sp>
    </p:spTree>
    <p:extLst>
      <p:ext uri="{BB962C8B-B14F-4D97-AF65-F5344CB8AC3E}">
        <p14:creationId xmlns:p14="http://schemas.microsoft.com/office/powerpoint/2010/main" val="8210352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65A25E"/>
        </a:solidFill>
        <a:effectLst/>
      </p:bgPr>
    </p:bg>
    <p:spTree>
      <p:nvGrpSpPr>
        <p:cNvPr id="1" name=""/>
        <p:cNvGrpSpPr/>
        <p:nvPr/>
      </p:nvGrpSpPr>
      <p:grpSpPr>
        <a:xfrm>
          <a:off x="0" y="0"/>
          <a:ext cx="0" cy="0"/>
          <a:chOff x="0" y="0"/>
          <a:chExt cx="0" cy="0"/>
        </a:xfrm>
      </p:grpSpPr>
      <p:sp>
        <p:nvSpPr>
          <p:cNvPr id="2" name="AutoShape 2"/>
          <p:cNvSpPr/>
          <p:nvPr/>
        </p:nvSpPr>
        <p:spPr>
          <a:xfrm>
            <a:off x="1390650" y="1631022"/>
            <a:ext cx="16897350" cy="8655978"/>
          </a:xfrm>
          <a:prstGeom prst="rect">
            <a:avLst/>
          </a:prstGeom>
          <a:solidFill>
            <a:srgbClr val="191769"/>
          </a:solidFill>
        </p:spPr>
        <p:txBody>
          <a:bodyPr/>
          <a:lstStyle/>
          <a:p>
            <a:endParaRPr lang="en-US"/>
          </a:p>
        </p:txBody>
      </p:sp>
      <p:pic>
        <p:nvPicPr>
          <p:cNvPr id="13" name="Picture 12" descr="A group of people posing for a photo&#10;&#10;Description automatically generated">
            <a:extLst>
              <a:ext uri="{FF2B5EF4-FFF2-40B4-BE49-F238E27FC236}">
                <a16:creationId xmlns:a16="http://schemas.microsoft.com/office/drawing/2014/main" id="{7FD9B0F1-9EF9-7E6F-E770-5C7252C66C6A}"/>
              </a:ext>
            </a:extLst>
          </p:cNvPr>
          <p:cNvPicPr>
            <a:picLocks noChangeAspect="1"/>
          </p:cNvPicPr>
          <p:nvPr/>
        </p:nvPicPr>
        <p:blipFill rotWithShape="1">
          <a:blip r:embed="rId3">
            <a:extLst>
              <a:ext uri="{28A0092B-C50C-407E-A947-70E740481C1C}">
                <a14:useLocalDpi xmlns:a14="http://schemas.microsoft.com/office/drawing/2010/main" val="0"/>
              </a:ext>
            </a:extLst>
          </a:blip>
          <a:srcRect l="34198" b="41978"/>
          <a:stretch/>
        </p:blipFill>
        <p:spPr>
          <a:xfrm rot="3176181">
            <a:off x="7909765" y="2508634"/>
            <a:ext cx="4768416" cy="5606117"/>
          </a:xfrm>
          <a:prstGeom prst="rect">
            <a:avLst/>
          </a:prstGeom>
        </p:spPr>
      </p:pic>
      <p:grpSp>
        <p:nvGrpSpPr>
          <p:cNvPr id="4" name="Group 4"/>
          <p:cNvGrpSpPr/>
          <p:nvPr/>
        </p:nvGrpSpPr>
        <p:grpSpPr>
          <a:xfrm>
            <a:off x="1328931" y="1501675"/>
            <a:ext cx="9886580" cy="7682140"/>
            <a:chOff x="-711200" y="152400"/>
            <a:chExt cx="13182107" cy="10242856"/>
          </a:xfrm>
        </p:grpSpPr>
        <p:sp>
          <p:nvSpPr>
            <p:cNvPr id="5" name="TextBox 5"/>
            <p:cNvSpPr txBox="1"/>
            <p:nvPr/>
          </p:nvSpPr>
          <p:spPr>
            <a:xfrm>
              <a:off x="0" y="152400"/>
              <a:ext cx="12470907" cy="1325711"/>
            </a:xfrm>
            <a:prstGeom prst="rect">
              <a:avLst/>
            </a:prstGeom>
          </p:spPr>
          <p:txBody>
            <a:bodyPr lIns="0" tIns="0" rIns="0" bIns="0" rtlCol="0" anchor="t">
              <a:spAutoFit/>
            </a:bodyPr>
            <a:lstStyle/>
            <a:p>
              <a:pPr marL="0" lvl="0" indent="0" algn="l">
                <a:lnSpc>
                  <a:spcPts val="7081"/>
                </a:lnSpc>
                <a:spcBef>
                  <a:spcPct val="0"/>
                </a:spcBef>
              </a:pPr>
              <a:endParaRPr/>
            </a:p>
          </p:txBody>
        </p:sp>
        <p:sp>
          <p:nvSpPr>
            <p:cNvPr id="6" name="TextBox 6"/>
            <p:cNvSpPr txBox="1"/>
            <p:nvPr/>
          </p:nvSpPr>
          <p:spPr>
            <a:xfrm>
              <a:off x="-711200" y="1293788"/>
              <a:ext cx="10420092" cy="9101468"/>
            </a:xfrm>
            <a:prstGeom prst="rect">
              <a:avLst/>
            </a:prstGeom>
          </p:spPr>
          <p:txBody>
            <a:bodyPr wrap="square" lIns="0" tIns="0" rIns="0" bIns="0" rtlCol="0" anchor="t">
              <a:spAutoFit/>
            </a:bodyPr>
            <a:lstStyle/>
            <a:p>
              <a:pPr marL="777240" lvl="1" indent="-388620">
                <a:lnSpc>
                  <a:spcPts val="5220"/>
                </a:lnSpc>
                <a:spcBef>
                  <a:spcPts val="1954"/>
                </a:spcBef>
                <a:buFont typeface="Arial"/>
                <a:buChar char="•"/>
              </a:pPr>
              <a:r>
                <a:rPr lang="en-US" sz="3600" dirty="0">
                  <a:solidFill>
                    <a:srgbClr val="FFFFFF"/>
                  </a:solidFill>
                  <a:latin typeface="Open Sans"/>
                </a:rPr>
                <a:t>College Workshops/Seminars</a:t>
              </a:r>
            </a:p>
            <a:p>
              <a:pPr marL="777240" lvl="1" indent="-388620">
                <a:lnSpc>
                  <a:spcPts val="5220"/>
                </a:lnSpc>
                <a:spcBef>
                  <a:spcPts val="1954"/>
                </a:spcBef>
                <a:buFont typeface="Arial"/>
                <a:buChar char="•"/>
              </a:pPr>
              <a:r>
                <a:rPr lang="en-US" sz="3600" dirty="0">
                  <a:solidFill>
                    <a:srgbClr val="FFFFFF"/>
                  </a:solidFill>
                  <a:latin typeface="Open Sans"/>
                </a:rPr>
                <a:t>Employability Skills</a:t>
              </a:r>
            </a:p>
            <a:p>
              <a:pPr marL="777240" lvl="1" indent="-388620">
                <a:lnSpc>
                  <a:spcPts val="5220"/>
                </a:lnSpc>
                <a:spcBef>
                  <a:spcPts val="1954"/>
                </a:spcBef>
                <a:buFont typeface="Arial"/>
                <a:buChar char="•"/>
              </a:pPr>
              <a:r>
                <a:rPr lang="en-US" sz="3600" dirty="0">
                  <a:solidFill>
                    <a:srgbClr val="FFFFFF"/>
                  </a:solidFill>
                  <a:latin typeface="Open Sans"/>
                </a:rPr>
                <a:t>Portfolios</a:t>
              </a:r>
            </a:p>
            <a:p>
              <a:pPr marL="777240" lvl="1" indent="-388620">
                <a:lnSpc>
                  <a:spcPts val="5220"/>
                </a:lnSpc>
                <a:spcBef>
                  <a:spcPts val="1954"/>
                </a:spcBef>
                <a:buFont typeface="Arial"/>
                <a:buChar char="•"/>
              </a:pPr>
              <a:r>
                <a:rPr lang="en-US" sz="3600" dirty="0">
                  <a:solidFill>
                    <a:srgbClr val="FFFFFF"/>
                  </a:solidFill>
                  <a:latin typeface="Open Sans"/>
                </a:rPr>
                <a:t>CHS Success Class</a:t>
              </a:r>
            </a:p>
            <a:p>
              <a:pPr marL="777240" lvl="1" indent="-388620">
                <a:lnSpc>
                  <a:spcPts val="5220"/>
                </a:lnSpc>
                <a:spcBef>
                  <a:spcPts val="1954"/>
                </a:spcBef>
                <a:buFont typeface="Arial"/>
                <a:buChar char="•"/>
              </a:pPr>
              <a:r>
                <a:rPr lang="en-US" sz="3600" dirty="0">
                  <a:solidFill>
                    <a:srgbClr val="FFFFFF"/>
                  </a:solidFill>
                  <a:latin typeface="Open Sans"/>
                </a:rPr>
                <a:t>Extra-curricular Activities</a:t>
              </a:r>
            </a:p>
            <a:p>
              <a:pPr marL="777240" lvl="1" indent="-388620">
                <a:lnSpc>
                  <a:spcPts val="5220"/>
                </a:lnSpc>
                <a:spcBef>
                  <a:spcPts val="1954"/>
                </a:spcBef>
                <a:buFont typeface="Arial"/>
                <a:buChar char="•"/>
              </a:pPr>
              <a:r>
                <a:rPr lang="en-US" sz="3600" dirty="0">
                  <a:solidFill>
                    <a:srgbClr val="FFFFFF"/>
                  </a:solidFill>
                  <a:latin typeface="Open Sans"/>
                </a:rPr>
                <a:t>University, educational, community events</a:t>
              </a:r>
            </a:p>
            <a:p>
              <a:pPr marL="777240" lvl="1" indent="-388620">
                <a:lnSpc>
                  <a:spcPts val="5220"/>
                </a:lnSpc>
                <a:spcBef>
                  <a:spcPts val="1954"/>
                </a:spcBef>
                <a:buFont typeface="Arial"/>
                <a:buChar char="•"/>
              </a:pPr>
              <a:r>
                <a:rPr lang="en-US" sz="3600" dirty="0">
                  <a:solidFill>
                    <a:srgbClr val="FFFFFF"/>
                  </a:solidFill>
                  <a:latin typeface="Open Sans"/>
                </a:rPr>
                <a:t>Nu Psi – CHS Club at COM</a:t>
              </a:r>
            </a:p>
          </p:txBody>
        </p:sp>
      </p:grpSp>
      <p:sp>
        <p:nvSpPr>
          <p:cNvPr id="7" name="TextBox 7"/>
          <p:cNvSpPr txBox="1"/>
          <p:nvPr/>
        </p:nvSpPr>
        <p:spPr>
          <a:xfrm>
            <a:off x="0" y="-83127"/>
            <a:ext cx="18288000" cy="1532022"/>
          </a:xfrm>
          <a:prstGeom prst="rect">
            <a:avLst/>
          </a:prstGeom>
        </p:spPr>
        <p:txBody>
          <a:bodyPr wrap="square" lIns="0" tIns="0" rIns="0" bIns="0" rtlCol="0" anchor="t">
            <a:spAutoFit/>
          </a:bodyPr>
          <a:lstStyle/>
          <a:p>
            <a:pPr algn="ctr">
              <a:lnSpc>
                <a:spcPts val="12880"/>
              </a:lnSpc>
            </a:pPr>
            <a:r>
              <a:rPr lang="en-US" sz="7200" dirty="0">
                <a:solidFill>
                  <a:srgbClr val="FFFFFF"/>
                </a:solidFill>
                <a:latin typeface="Canva Sans Bold"/>
              </a:rPr>
              <a:t>Other Components</a:t>
            </a:r>
          </a:p>
        </p:txBody>
      </p:sp>
      <p:pic>
        <p:nvPicPr>
          <p:cNvPr id="11" name="Picture 10" descr="A group of people standing around a table&#10;&#10;Description automatically generated">
            <a:extLst>
              <a:ext uri="{FF2B5EF4-FFF2-40B4-BE49-F238E27FC236}">
                <a16:creationId xmlns:a16="http://schemas.microsoft.com/office/drawing/2014/main" id="{86D396F9-990D-EC30-584B-52FD3DB6C68A}"/>
              </a:ext>
            </a:extLst>
          </p:cNvPr>
          <p:cNvPicPr>
            <a:picLocks noChangeAspect="1"/>
          </p:cNvPicPr>
          <p:nvPr/>
        </p:nvPicPr>
        <p:blipFill rotWithShape="1">
          <a:blip r:embed="rId4">
            <a:extLst>
              <a:ext uri="{28A0092B-C50C-407E-A947-70E740481C1C}">
                <a14:useLocalDpi xmlns:a14="http://schemas.microsoft.com/office/drawing/2010/main" val="0"/>
              </a:ext>
            </a:extLst>
          </a:blip>
          <a:srcRect l="11112" t="18148" r="3333" b="30265"/>
          <a:stretch/>
        </p:blipFill>
        <p:spPr>
          <a:xfrm>
            <a:off x="9161929" y="6150833"/>
            <a:ext cx="8305800" cy="3756100"/>
          </a:xfrm>
          <a:prstGeom prst="rect">
            <a:avLst/>
          </a:prstGeom>
        </p:spPr>
      </p:pic>
      <p:pic>
        <p:nvPicPr>
          <p:cNvPr id="8" name="Picture 7" descr="A group of women sitting at a table&#10;&#10;Description automatically generated">
            <a:extLst>
              <a:ext uri="{FF2B5EF4-FFF2-40B4-BE49-F238E27FC236}">
                <a16:creationId xmlns:a16="http://schemas.microsoft.com/office/drawing/2014/main" id="{6FA590DF-D5B4-8413-502D-D853EF716B29}"/>
              </a:ext>
            </a:extLst>
          </p:cNvPr>
          <p:cNvPicPr>
            <a:picLocks noChangeAspect="1"/>
          </p:cNvPicPr>
          <p:nvPr/>
        </p:nvPicPr>
        <p:blipFill rotWithShape="1">
          <a:blip r:embed="rId5">
            <a:extLst>
              <a:ext uri="{28A0092B-C50C-407E-A947-70E740481C1C}">
                <a14:useLocalDpi xmlns:a14="http://schemas.microsoft.com/office/drawing/2010/main" val="0"/>
              </a:ext>
            </a:extLst>
          </a:blip>
          <a:srcRect l="5048" t="7037" r="9000" b="2593"/>
          <a:stretch/>
        </p:blipFill>
        <p:spPr>
          <a:xfrm>
            <a:off x="11871475" y="1888267"/>
            <a:ext cx="6412043" cy="4495800"/>
          </a:xfrm>
          <a:prstGeom prst="rect">
            <a:avLst/>
          </a:prstGeom>
        </p:spPr>
      </p:pic>
    </p:spTree>
    <p:extLst>
      <p:ext uri="{BB962C8B-B14F-4D97-AF65-F5344CB8AC3E}">
        <p14:creationId xmlns:p14="http://schemas.microsoft.com/office/powerpoint/2010/main" val="33462440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9692F"/>
        </a:solidFill>
        <a:effectLst/>
      </p:bgPr>
    </p:bg>
    <p:spTree>
      <p:nvGrpSpPr>
        <p:cNvPr id="1" name=""/>
        <p:cNvGrpSpPr/>
        <p:nvPr/>
      </p:nvGrpSpPr>
      <p:grpSpPr>
        <a:xfrm>
          <a:off x="0" y="0"/>
          <a:ext cx="0" cy="0"/>
          <a:chOff x="0" y="0"/>
          <a:chExt cx="0" cy="0"/>
        </a:xfrm>
      </p:grpSpPr>
      <p:sp>
        <p:nvSpPr>
          <p:cNvPr id="2" name="AutoShape 2"/>
          <p:cNvSpPr/>
          <p:nvPr/>
        </p:nvSpPr>
        <p:spPr>
          <a:xfrm>
            <a:off x="0" y="1421083"/>
            <a:ext cx="14806837" cy="8865917"/>
          </a:xfrm>
          <a:prstGeom prst="rect">
            <a:avLst/>
          </a:prstGeom>
          <a:solidFill>
            <a:srgbClr val="65A25E"/>
          </a:solidFill>
        </p:spPr>
        <p:txBody>
          <a:bodyPr/>
          <a:lstStyle/>
          <a:p>
            <a:endParaRPr lang="en-US"/>
          </a:p>
        </p:txBody>
      </p:sp>
      <p:sp>
        <p:nvSpPr>
          <p:cNvPr id="5" name="TextBox 5"/>
          <p:cNvSpPr txBox="1"/>
          <p:nvPr/>
        </p:nvSpPr>
        <p:spPr>
          <a:xfrm>
            <a:off x="1556337" y="275417"/>
            <a:ext cx="15175326" cy="1227141"/>
          </a:xfrm>
          <a:prstGeom prst="rect">
            <a:avLst/>
          </a:prstGeom>
        </p:spPr>
        <p:txBody>
          <a:bodyPr lIns="0" tIns="0" rIns="0" bIns="0" rtlCol="0" anchor="t">
            <a:spAutoFit/>
          </a:bodyPr>
          <a:lstStyle/>
          <a:p>
            <a:pPr marL="0" lvl="0" indent="0" algn="ctr">
              <a:lnSpc>
                <a:spcPts val="9120"/>
              </a:lnSpc>
              <a:spcBef>
                <a:spcPct val="0"/>
              </a:spcBef>
            </a:pPr>
            <a:r>
              <a:rPr lang="en-US" sz="9402" spc="-235" dirty="0">
                <a:solidFill>
                  <a:srgbClr val="FFFFFF"/>
                </a:solidFill>
                <a:latin typeface="Canva Sans Bold" panose="020B0604020202020204" charset="0"/>
              </a:rPr>
              <a:t>Critical Success Factors</a:t>
            </a:r>
          </a:p>
        </p:txBody>
      </p:sp>
      <p:sp>
        <p:nvSpPr>
          <p:cNvPr id="7" name="TextBox 7"/>
          <p:cNvSpPr txBox="1"/>
          <p:nvPr/>
        </p:nvSpPr>
        <p:spPr>
          <a:xfrm>
            <a:off x="1371600" y="1784946"/>
            <a:ext cx="10287000" cy="8138190"/>
          </a:xfrm>
          <a:prstGeom prst="rect">
            <a:avLst/>
          </a:prstGeom>
        </p:spPr>
        <p:txBody>
          <a:bodyPr wrap="square" lIns="0" tIns="0" rIns="0" bIns="0" rtlCol="0" anchor="t">
            <a:spAutoFit/>
          </a:bodyPr>
          <a:lstStyle/>
          <a:p>
            <a:pPr algn="ctr">
              <a:lnSpc>
                <a:spcPct val="150000"/>
              </a:lnSpc>
            </a:pPr>
            <a:r>
              <a:rPr lang="en-US" sz="7200" b="1" dirty="0">
                <a:solidFill>
                  <a:srgbClr val="F2F2F2"/>
                </a:solidFill>
                <a:latin typeface="Calibri" panose="020F0502020204030204" pitchFamily="34" charset="0"/>
              </a:rPr>
              <a:t>High Academic Standards</a:t>
            </a:r>
          </a:p>
          <a:p>
            <a:pPr algn="ctr">
              <a:lnSpc>
                <a:spcPct val="150000"/>
              </a:lnSpc>
            </a:pPr>
            <a:r>
              <a:rPr lang="en-US" sz="7200" b="1" dirty="0">
                <a:solidFill>
                  <a:srgbClr val="F2F2F2"/>
                </a:solidFill>
                <a:latin typeface="Calibri" panose="020F0502020204030204" pitchFamily="34" charset="0"/>
              </a:rPr>
              <a:t>Maturity</a:t>
            </a:r>
          </a:p>
          <a:p>
            <a:pPr algn="ctr">
              <a:lnSpc>
                <a:spcPct val="150000"/>
              </a:lnSpc>
            </a:pPr>
            <a:r>
              <a:rPr lang="en-US" sz="7200" b="1" dirty="0">
                <a:solidFill>
                  <a:srgbClr val="F2F2F2"/>
                </a:solidFill>
                <a:latin typeface="Calibri" panose="020F0502020204030204" pitchFamily="34" charset="0"/>
              </a:rPr>
              <a:t>Self-Motivation</a:t>
            </a:r>
          </a:p>
          <a:p>
            <a:pPr algn="ctr">
              <a:lnSpc>
                <a:spcPct val="150000"/>
              </a:lnSpc>
            </a:pPr>
            <a:r>
              <a:rPr lang="en-US" sz="7200" b="1" dirty="0">
                <a:solidFill>
                  <a:srgbClr val="F2F2F2"/>
                </a:solidFill>
                <a:latin typeface="Calibri" panose="020F0502020204030204" pitchFamily="34" charset="0"/>
              </a:rPr>
              <a:t>Responsibility</a:t>
            </a:r>
          </a:p>
          <a:p>
            <a:pPr algn="ctr">
              <a:lnSpc>
                <a:spcPct val="150000"/>
              </a:lnSpc>
            </a:pPr>
            <a:r>
              <a:rPr lang="en-US" sz="7200" b="1" dirty="0">
                <a:solidFill>
                  <a:srgbClr val="F2F2F2"/>
                </a:solidFill>
                <a:latin typeface="Calibri" panose="020F0502020204030204" pitchFamily="34" charset="0"/>
              </a:rPr>
              <a:t>Goal Oriented</a:t>
            </a:r>
          </a:p>
        </p:txBody>
      </p:sp>
      <p:pic>
        <p:nvPicPr>
          <p:cNvPr id="3" name="Picture 2">
            <a:extLst>
              <a:ext uri="{FF2B5EF4-FFF2-40B4-BE49-F238E27FC236}">
                <a16:creationId xmlns:a16="http://schemas.microsoft.com/office/drawing/2014/main" id="{F4ADD022-8275-41CD-95C6-0F7585284DE2}"/>
              </a:ext>
            </a:extLst>
          </p:cNvPr>
          <p:cNvPicPr>
            <a:picLocks noChangeAspect="1"/>
          </p:cNvPicPr>
          <p:nvPr/>
        </p:nvPicPr>
        <p:blipFill>
          <a:blip r:embed="rId3"/>
          <a:srcRect/>
          <a:stretch/>
        </p:blipFill>
        <p:spPr>
          <a:xfrm>
            <a:off x="12420600" y="2324100"/>
            <a:ext cx="5643801" cy="7447631"/>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355705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4AAD"/>
        </a:solidFill>
        <a:effectLst/>
      </p:bgPr>
    </p:bg>
    <p:spTree>
      <p:nvGrpSpPr>
        <p:cNvPr id="1" name=""/>
        <p:cNvGrpSpPr/>
        <p:nvPr/>
      </p:nvGrpSpPr>
      <p:grpSpPr>
        <a:xfrm>
          <a:off x="0" y="0"/>
          <a:ext cx="0" cy="0"/>
          <a:chOff x="0" y="0"/>
          <a:chExt cx="0" cy="0"/>
        </a:xfrm>
      </p:grpSpPr>
      <p:sp>
        <p:nvSpPr>
          <p:cNvPr id="2" name="AutoShape 2"/>
          <p:cNvSpPr/>
          <p:nvPr/>
        </p:nvSpPr>
        <p:spPr>
          <a:xfrm>
            <a:off x="0" y="1587667"/>
            <a:ext cx="14370019" cy="8865917"/>
          </a:xfrm>
          <a:prstGeom prst="rect">
            <a:avLst/>
          </a:prstGeom>
          <a:solidFill>
            <a:srgbClr val="FFC924"/>
          </a:solidFill>
        </p:spPr>
        <p:txBody>
          <a:bodyPr/>
          <a:lstStyle/>
          <a:p>
            <a:endParaRPr lang="en-US"/>
          </a:p>
        </p:txBody>
      </p:sp>
      <p:sp>
        <p:nvSpPr>
          <p:cNvPr id="3" name="TextBox 3"/>
          <p:cNvSpPr txBox="1"/>
          <p:nvPr/>
        </p:nvSpPr>
        <p:spPr>
          <a:xfrm>
            <a:off x="366305" y="2001630"/>
            <a:ext cx="11520896" cy="9504590"/>
          </a:xfrm>
          <a:prstGeom prst="rect">
            <a:avLst/>
          </a:prstGeom>
        </p:spPr>
        <p:txBody>
          <a:bodyPr wrap="square" lIns="0" tIns="0" rIns="0" bIns="0" rtlCol="0" anchor="t">
            <a:spAutoFit/>
          </a:bodyPr>
          <a:lstStyle/>
          <a:p>
            <a:pPr>
              <a:lnSpc>
                <a:spcPts val="5913"/>
              </a:lnSpc>
            </a:pPr>
            <a:r>
              <a:rPr lang="en-US" sz="4224" dirty="0">
                <a:solidFill>
                  <a:srgbClr val="000000"/>
                </a:solidFill>
                <a:latin typeface="Canva Sans Bold"/>
              </a:rPr>
              <a:t>Students who qualified for the National Free/Reduced lunch program in any of the previous four academic years are eligible for the scholarship.   </a:t>
            </a:r>
          </a:p>
          <a:p>
            <a:pPr>
              <a:lnSpc>
                <a:spcPts val="5913"/>
              </a:lnSpc>
            </a:pPr>
            <a:endParaRPr lang="en-US" sz="4224" dirty="0">
              <a:solidFill>
                <a:srgbClr val="000000"/>
              </a:solidFill>
              <a:latin typeface="Canva Sans Bold"/>
            </a:endParaRPr>
          </a:p>
          <a:p>
            <a:pPr>
              <a:lnSpc>
                <a:spcPts val="5913"/>
              </a:lnSpc>
            </a:pPr>
            <a:r>
              <a:rPr lang="en-US" sz="4224" dirty="0">
                <a:solidFill>
                  <a:srgbClr val="000000"/>
                </a:solidFill>
                <a:latin typeface="Canva Sans Bold"/>
              </a:rPr>
              <a:t>Those who qualify will not be charged for tuition, fees, textbooks or supplies.</a:t>
            </a:r>
          </a:p>
          <a:p>
            <a:pPr>
              <a:lnSpc>
                <a:spcPts val="5913"/>
              </a:lnSpc>
            </a:pPr>
            <a:endParaRPr lang="en-US" sz="4224" dirty="0">
              <a:solidFill>
                <a:srgbClr val="000000"/>
              </a:solidFill>
              <a:latin typeface="Canva Sans Bold"/>
            </a:endParaRPr>
          </a:p>
          <a:p>
            <a:pPr>
              <a:lnSpc>
                <a:spcPts val="5913"/>
              </a:lnSpc>
            </a:pPr>
            <a:r>
              <a:rPr lang="en-US" sz="4224" dirty="0">
                <a:solidFill>
                  <a:srgbClr val="000000"/>
                </a:solidFill>
                <a:latin typeface="Canva Sans Bold"/>
              </a:rPr>
              <a:t>COM will confirm student eligibility. No need to apply.</a:t>
            </a:r>
          </a:p>
          <a:p>
            <a:pPr>
              <a:lnSpc>
                <a:spcPts val="5073"/>
              </a:lnSpc>
            </a:pPr>
            <a:endParaRPr lang="en-US" sz="4224" dirty="0">
              <a:solidFill>
                <a:srgbClr val="000000"/>
              </a:solidFill>
              <a:latin typeface="Canva Sans Bold"/>
            </a:endParaRPr>
          </a:p>
          <a:p>
            <a:pPr>
              <a:lnSpc>
                <a:spcPts val="5073"/>
              </a:lnSpc>
            </a:pPr>
            <a:endParaRPr lang="en-US" sz="4224" dirty="0">
              <a:solidFill>
                <a:srgbClr val="000000"/>
              </a:solidFill>
              <a:latin typeface="Canva Sans Bold"/>
            </a:endParaRPr>
          </a:p>
          <a:p>
            <a:pPr>
              <a:lnSpc>
                <a:spcPts val="5073"/>
              </a:lnSpc>
            </a:pPr>
            <a:endParaRPr lang="en-US" sz="4224" dirty="0">
              <a:solidFill>
                <a:srgbClr val="000000"/>
              </a:solidFill>
              <a:latin typeface="Canva Sans Bold"/>
            </a:endParaRPr>
          </a:p>
        </p:txBody>
      </p:sp>
      <p:sp>
        <p:nvSpPr>
          <p:cNvPr id="5" name="TextBox 5"/>
          <p:cNvSpPr txBox="1"/>
          <p:nvPr/>
        </p:nvSpPr>
        <p:spPr>
          <a:xfrm>
            <a:off x="1634194" y="360526"/>
            <a:ext cx="15175326" cy="1227141"/>
          </a:xfrm>
          <a:prstGeom prst="rect">
            <a:avLst/>
          </a:prstGeom>
        </p:spPr>
        <p:txBody>
          <a:bodyPr lIns="0" tIns="0" rIns="0" bIns="0" rtlCol="0" anchor="t">
            <a:spAutoFit/>
          </a:bodyPr>
          <a:lstStyle/>
          <a:p>
            <a:pPr marL="0" lvl="0" indent="0" algn="l">
              <a:lnSpc>
                <a:spcPts val="9120"/>
              </a:lnSpc>
              <a:spcBef>
                <a:spcPct val="0"/>
              </a:spcBef>
            </a:pPr>
            <a:r>
              <a:rPr lang="en-US" sz="9402" spc="-235" dirty="0">
                <a:solidFill>
                  <a:srgbClr val="FFFFFF"/>
                </a:solidFill>
                <a:latin typeface="Canva Sans Bold" panose="020B0604020202020204" charset="0"/>
              </a:rPr>
              <a:t>F.A.S.T. Scholarship</a:t>
            </a:r>
          </a:p>
        </p:txBody>
      </p:sp>
      <p:pic>
        <p:nvPicPr>
          <p:cNvPr id="9" name="Picture 8" descr="A group of people posing for a photo&#10;&#10;Description automatically generated">
            <a:extLst>
              <a:ext uri="{FF2B5EF4-FFF2-40B4-BE49-F238E27FC236}">
                <a16:creationId xmlns:a16="http://schemas.microsoft.com/office/drawing/2014/main" id="{604EAA15-0F10-0D05-7ED9-CCC88E07C5BE}"/>
              </a:ext>
            </a:extLst>
          </p:cNvPr>
          <p:cNvPicPr>
            <a:picLocks noChangeAspect="1"/>
          </p:cNvPicPr>
          <p:nvPr/>
        </p:nvPicPr>
        <p:blipFill rotWithShape="1">
          <a:blip r:embed="rId3">
            <a:extLst>
              <a:ext uri="{28A0092B-C50C-407E-A947-70E740481C1C}">
                <a14:useLocalDpi xmlns:a14="http://schemas.microsoft.com/office/drawing/2010/main" val="0"/>
              </a:ext>
            </a:extLst>
          </a:blip>
          <a:srcRect l="8011" t="3505" r="10975" b="16667"/>
          <a:stretch/>
        </p:blipFill>
        <p:spPr>
          <a:xfrm>
            <a:off x="11276680" y="3738526"/>
            <a:ext cx="6919288" cy="4546844"/>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1C1868"/>
        </a:solidFill>
        <a:effectLst/>
      </p:bgPr>
    </p:bg>
    <p:spTree>
      <p:nvGrpSpPr>
        <p:cNvPr id="1" name=""/>
        <p:cNvGrpSpPr/>
        <p:nvPr/>
      </p:nvGrpSpPr>
      <p:grpSpPr>
        <a:xfrm>
          <a:off x="0" y="0"/>
          <a:ext cx="0" cy="0"/>
          <a:chOff x="0" y="0"/>
          <a:chExt cx="0" cy="0"/>
        </a:xfrm>
      </p:grpSpPr>
      <p:sp>
        <p:nvSpPr>
          <p:cNvPr id="2" name="AutoShape 2"/>
          <p:cNvSpPr/>
          <p:nvPr/>
        </p:nvSpPr>
        <p:spPr>
          <a:xfrm>
            <a:off x="914401" y="1421083"/>
            <a:ext cx="17373600" cy="8865917"/>
          </a:xfrm>
          <a:prstGeom prst="rect">
            <a:avLst/>
          </a:prstGeom>
          <a:solidFill>
            <a:srgbClr val="FFC924"/>
          </a:solidFill>
        </p:spPr>
        <p:txBody>
          <a:bodyPr/>
          <a:lstStyle/>
          <a:p>
            <a:endParaRPr lang="en-US"/>
          </a:p>
        </p:txBody>
      </p:sp>
      <p:sp>
        <p:nvSpPr>
          <p:cNvPr id="5" name="TextBox 5"/>
          <p:cNvSpPr txBox="1"/>
          <p:nvPr/>
        </p:nvSpPr>
        <p:spPr>
          <a:xfrm>
            <a:off x="0" y="184398"/>
            <a:ext cx="18288000" cy="1166986"/>
          </a:xfrm>
          <a:prstGeom prst="rect">
            <a:avLst/>
          </a:prstGeom>
        </p:spPr>
        <p:txBody>
          <a:bodyPr wrap="square" lIns="0" tIns="0" rIns="0" bIns="0" rtlCol="0" anchor="t">
            <a:spAutoFit/>
          </a:bodyPr>
          <a:lstStyle/>
          <a:p>
            <a:pPr marL="0" lvl="0" indent="0" algn="ctr">
              <a:lnSpc>
                <a:spcPts val="9120"/>
              </a:lnSpc>
              <a:spcBef>
                <a:spcPct val="0"/>
              </a:spcBef>
            </a:pPr>
            <a:r>
              <a:rPr lang="en-US" sz="8000" spc="-235" dirty="0">
                <a:solidFill>
                  <a:srgbClr val="FFFFFF"/>
                </a:solidFill>
                <a:latin typeface="Canva Sans Bold" panose="020B0604020202020204" charset="0"/>
              </a:rPr>
              <a:t>Opening Doors Promise Scholarship</a:t>
            </a:r>
          </a:p>
        </p:txBody>
      </p:sp>
      <p:sp>
        <p:nvSpPr>
          <p:cNvPr id="6" name="TextBox 6"/>
          <p:cNvSpPr txBox="1"/>
          <p:nvPr/>
        </p:nvSpPr>
        <p:spPr>
          <a:xfrm>
            <a:off x="1219200" y="1589162"/>
            <a:ext cx="10787955" cy="620619"/>
          </a:xfrm>
          <a:prstGeom prst="rect">
            <a:avLst/>
          </a:prstGeom>
        </p:spPr>
        <p:txBody>
          <a:bodyPr lIns="0" tIns="0" rIns="0" bIns="0" rtlCol="0" anchor="t">
            <a:spAutoFit/>
          </a:bodyPr>
          <a:lstStyle/>
          <a:p>
            <a:pPr>
              <a:lnSpc>
                <a:spcPts val="4759"/>
              </a:lnSpc>
            </a:pPr>
            <a:r>
              <a:rPr lang="en-US" sz="4800" dirty="0">
                <a:solidFill>
                  <a:srgbClr val="000000"/>
                </a:solidFill>
                <a:latin typeface="Canva Sans Bold"/>
              </a:rPr>
              <a:t>What is it?</a:t>
            </a:r>
          </a:p>
        </p:txBody>
      </p:sp>
      <p:sp>
        <p:nvSpPr>
          <p:cNvPr id="8" name="TextBox 6">
            <a:extLst>
              <a:ext uri="{FF2B5EF4-FFF2-40B4-BE49-F238E27FC236}">
                <a16:creationId xmlns:a16="http://schemas.microsoft.com/office/drawing/2014/main" id="{AE7883FF-C88F-06E7-4D39-D4744AFFD46A}"/>
              </a:ext>
            </a:extLst>
          </p:cNvPr>
          <p:cNvSpPr txBox="1"/>
          <p:nvPr/>
        </p:nvSpPr>
        <p:spPr>
          <a:xfrm>
            <a:off x="1219200" y="6396843"/>
            <a:ext cx="10787955" cy="620619"/>
          </a:xfrm>
          <a:prstGeom prst="rect">
            <a:avLst/>
          </a:prstGeom>
        </p:spPr>
        <p:txBody>
          <a:bodyPr lIns="0" tIns="0" rIns="0" bIns="0" rtlCol="0" anchor="t">
            <a:spAutoFit/>
          </a:bodyPr>
          <a:lstStyle/>
          <a:p>
            <a:pPr>
              <a:lnSpc>
                <a:spcPts val="4759"/>
              </a:lnSpc>
            </a:pPr>
            <a:r>
              <a:rPr lang="en-US" sz="4800" dirty="0">
                <a:solidFill>
                  <a:srgbClr val="000000"/>
                </a:solidFill>
                <a:latin typeface="Canva Sans Bold"/>
              </a:rPr>
              <a:t>Participating Communities</a:t>
            </a:r>
          </a:p>
        </p:txBody>
      </p:sp>
      <p:sp>
        <p:nvSpPr>
          <p:cNvPr id="9" name="TextBox 8">
            <a:extLst>
              <a:ext uri="{FF2B5EF4-FFF2-40B4-BE49-F238E27FC236}">
                <a16:creationId xmlns:a16="http://schemas.microsoft.com/office/drawing/2014/main" id="{66524AFF-8DC4-7CDF-8818-05AE71D8B27C}"/>
              </a:ext>
            </a:extLst>
          </p:cNvPr>
          <p:cNvSpPr txBox="1"/>
          <p:nvPr/>
        </p:nvSpPr>
        <p:spPr>
          <a:xfrm>
            <a:off x="1981198" y="2209781"/>
            <a:ext cx="15087601" cy="3416320"/>
          </a:xfrm>
          <a:prstGeom prst="rect">
            <a:avLst/>
          </a:prstGeom>
          <a:noFill/>
        </p:spPr>
        <p:txBody>
          <a:bodyPr wrap="square" rtlCol="0">
            <a:spAutoFit/>
          </a:bodyPr>
          <a:lstStyle/>
          <a:p>
            <a:pPr algn="l"/>
            <a:r>
              <a:rPr lang="en-US" sz="3600" b="1" i="0" dirty="0">
                <a:effectLst/>
                <a:latin typeface="Canva Sans" panose="020B0604020202020204" charset="0"/>
              </a:rPr>
              <a:t>The Opening Doors Promise Scholarship is a “last-dollar” scholarship opportunity that covers the cost of tuition and fees for any eligible graduating high school student pursuing full-time studies at COM.</a:t>
            </a:r>
          </a:p>
          <a:p>
            <a:pPr algn="l"/>
            <a:endParaRPr lang="en-US" sz="3600" b="1" i="0" dirty="0">
              <a:effectLst/>
              <a:latin typeface="Canva Sans" panose="020B0604020202020204" charset="0"/>
            </a:endParaRPr>
          </a:p>
          <a:p>
            <a:pPr algn="l"/>
            <a:r>
              <a:rPr lang="en-US" sz="3600" b="1" i="0" dirty="0">
                <a:effectLst/>
                <a:latin typeface="Canva Sans" panose="020B0604020202020204" charset="0"/>
              </a:rPr>
              <a:t>Participating students can earn an associate degree or complete a workforce training certificate program.</a:t>
            </a:r>
          </a:p>
        </p:txBody>
      </p:sp>
      <p:sp>
        <p:nvSpPr>
          <p:cNvPr id="10" name="TextBox 9">
            <a:extLst>
              <a:ext uri="{FF2B5EF4-FFF2-40B4-BE49-F238E27FC236}">
                <a16:creationId xmlns:a16="http://schemas.microsoft.com/office/drawing/2014/main" id="{CB47C6F5-D2C4-D1FD-9351-5F5BC6FDA0C4}"/>
              </a:ext>
            </a:extLst>
          </p:cNvPr>
          <p:cNvSpPr txBox="1"/>
          <p:nvPr/>
        </p:nvSpPr>
        <p:spPr>
          <a:xfrm>
            <a:off x="1981199" y="7017462"/>
            <a:ext cx="15087601" cy="2862322"/>
          </a:xfrm>
          <a:prstGeom prst="rect">
            <a:avLst/>
          </a:prstGeom>
          <a:noFill/>
        </p:spPr>
        <p:txBody>
          <a:bodyPr wrap="square" rtlCol="0">
            <a:spAutoFit/>
          </a:bodyPr>
          <a:lstStyle/>
          <a:p>
            <a:r>
              <a:rPr lang="en-US" sz="3600" b="1" dirty="0">
                <a:latin typeface="Canva Sans" panose="020B0604020202020204" charset="0"/>
              </a:rPr>
              <a:t>Texas City</a:t>
            </a:r>
          </a:p>
          <a:p>
            <a:r>
              <a:rPr lang="en-US" sz="3600" b="1" dirty="0">
                <a:latin typeface="Canva Sans" panose="020B0604020202020204" charset="0"/>
              </a:rPr>
              <a:t>La Marque</a:t>
            </a:r>
          </a:p>
          <a:p>
            <a:r>
              <a:rPr lang="en-US" sz="3600" b="1" dirty="0">
                <a:latin typeface="Canva Sans" panose="020B0604020202020204" charset="0"/>
              </a:rPr>
              <a:t>Hitchcock</a:t>
            </a:r>
          </a:p>
          <a:p>
            <a:r>
              <a:rPr lang="en-US" sz="3600" b="1" dirty="0">
                <a:latin typeface="Canva Sans" panose="020B0604020202020204" charset="0"/>
              </a:rPr>
              <a:t>Santa Fe</a:t>
            </a:r>
          </a:p>
          <a:p>
            <a:r>
              <a:rPr lang="en-US" sz="3600" b="1" dirty="0">
                <a:latin typeface="Canva Sans" panose="020B0604020202020204" charset="0"/>
              </a:rPr>
              <a:t>Dickinson</a:t>
            </a:r>
          </a:p>
        </p:txBody>
      </p:sp>
    </p:spTree>
    <p:extLst>
      <p:ext uri="{BB962C8B-B14F-4D97-AF65-F5344CB8AC3E}">
        <p14:creationId xmlns:p14="http://schemas.microsoft.com/office/powerpoint/2010/main" val="33836097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65A25E"/>
        </a:solidFill>
        <a:effectLst/>
      </p:bgPr>
    </p:bg>
    <p:spTree>
      <p:nvGrpSpPr>
        <p:cNvPr id="1" name=""/>
        <p:cNvGrpSpPr/>
        <p:nvPr/>
      </p:nvGrpSpPr>
      <p:grpSpPr>
        <a:xfrm>
          <a:off x="0" y="0"/>
          <a:ext cx="0" cy="0"/>
          <a:chOff x="0" y="0"/>
          <a:chExt cx="0" cy="0"/>
        </a:xfrm>
      </p:grpSpPr>
      <p:sp>
        <p:nvSpPr>
          <p:cNvPr id="2" name="AutoShape 2"/>
          <p:cNvSpPr/>
          <p:nvPr/>
        </p:nvSpPr>
        <p:spPr>
          <a:xfrm>
            <a:off x="1390650" y="1631022"/>
            <a:ext cx="16897350" cy="8655978"/>
          </a:xfrm>
          <a:prstGeom prst="rect">
            <a:avLst/>
          </a:prstGeom>
          <a:solidFill>
            <a:srgbClr val="191769"/>
          </a:solidFill>
        </p:spPr>
        <p:txBody>
          <a:bodyPr/>
          <a:lstStyle/>
          <a:p>
            <a:endParaRPr lang="en-US"/>
          </a:p>
        </p:txBody>
      </p:sp>
      <p:grpSp>
        <p:nvGrpSpPr>
          <p:cNvPr id="4" name="Group 4"/>
          <p:cNvGrpSpPr/>
          <p:nvPr/>
        </p:nvGrpSpPr>
        <p:grpSpPr>
          <a:xfrm>
            <a:off x="1862331" y="1501675"/>
            <a:ext cx="9353180" cy="7504901"/>
            <a:chOff x="0" y="152400"/>
            <a:chExt cx="12470907" cy="10006536"/>
          </a:xfrm>
        </p:grpSpPr>
        <p:sp>
          <p:nvSpPr>
            <p:cNvPr id="5" name="TextBox 5"/>
            <p:cNvSpPr txBox="1"/>
            <p:nvPr/>
          </p:nvSpPr>
          <p:spPr>
            <a:xfrm>
              <a:off x="0" y="152400"/>
              <a:ext cx="12470907" cy="1325711"/>
            </a:xfrm>
            <a:prstGeom prst="rect">
              <a:avLst/>
            </a:prstGeom>
          </p:spPr>
          <p:txBody>
            <a:bodyPr lIns="0" tIns="0" rIns="0" bIns="0" rtlCol="0" anchor="t">
              <a:spAutoFit/>
            </a:bodyPr>
            <a:lstStyle/>
            <a:p>
              <a:pPr marL="0" lvl="0" indent="0" algn="l">
                <a:lnSpc>
                  <a:spcPts val="7081"/>
                </a:lnSpc>
                <a:spcBef>
                  <a:spcPct val="0"/>
                </a:spcBef>
              </a:pPr>
              <a:endParaRPr/>
            </a:p>
          </p:txBody>
        </p:sp>
        <p:sp>
          <p:nvSpPr>
            <p:cNvPr id="6" name="TextBox 6"/>
            <p:cNvSpPr txBox="1"/>
            <p:nvPr/>
          </p:nvSpPr>
          <p:spPr>
            <a:xfrm>
              <a:off x="0" y="2032095"/>
              <a:ext cx="11552755" cy="8126841"/>
            </a:xfrm>
            <a:prstGeom prst="rect">
              <a:avLst/>
            </a:prstGeom>
          </p:spPr>
          <p:txBody>
            <a:bodyPr lIns="0" tIns="0" rIns="0" bIns="0" rtlCol="0" anchor="t">
              <a:spAutoFit/>
            </a:bodyPr>
            <a:lstStyle/>
            <a:p>
              <a:pPr marL="777240" lvl="1" indent="-388620">
                <a:lnSpc>
                  <a:spcPts val="5220"/>
                </a:lnSpc>
                <a:spcBef>
                  <a:spcPts val="1954"/>
                </a:spcBef>
                <a:buFont typeface="Arial"/>
                <a:buChar char="•"/>
              </a:pPr>
              <a:r>
                <a:rPr lang="en-US" sz="3600" dirty="0">
                  <a:solidFill>
                    <a:srgbClr val="FFFFFF"/>
                  </a:solidFill>
                  <a:latin typeface="Open Sans"/>
                </a:rPr>
                <a:t>Clear Creek ISD</a:t>
              </a:r>
            </a:p>
            <a:p>
              <a:pPr marL="734061" lvl="1" indent="-367031">
                <a:lnSpc>
                  <a:spcPts val="4930"/>
                </a:lnSpc>
                <a:spcBef>
                  <a:spcPts val="1846"/>
                </a:spcBef>
                <a:buFont typeface="Arial"/>
                <a:buChar char="•"/>
              </a:pPr>
              <a:r>
                <a:rPr lang="en-US" sz="3400" dirty="0">
                  <a:solidFill>
                    <a:srgbClr val="FFFFFF"/>
                  </a:solidFill>
                  <a:latin typeface="Open Sans"/>
                </a:rPr>
                <a:t>Dickinson ISD</a:t>
              </a:r>
            </a:p>
            <a:p>
              <a:pPr marL="777240" lvl="1" indent="-388620">
                <a:lnSpc>
                  <a:spcPts val="5220"/>
                </a:lnSpc>
                <a:spcBef>
                  <a:spcPts val="1954"/>
                </a:spcBef>
                <a:buFont typeface="Arial"/>
                <a:buChar char="•"/>
              </a:pPr>
              <a:r>
                <a:rPr lang="en-US" sz="3600" dirty="0">
                  <a:solidFill>
                    <a:srgbClr val="FFFFFF"/>
                  </a:solidFill>
                  <a:latin typeface="Open Sans"/>
                </a:rPr>
                <a:t>Friendswood ISD</a:t>
              </a:r>
            </a:p>
            <a:p>
              <a:pPr marL="777240" lvl="1" indent="-388620" algn="l">
                <a:lnSpc>
                  <a:spcPts val="5220"/>
                </a:lnSpc>
                <a:spcBef>
                  <a:spcPts val="1957"/>
                </a:spcBef>
                <a:buFont typeface="Arial"/>
                <a:buChar char="•"/>
              </a:pPr>
              <a:r>
                <a:rPr lang="en-US" sz="3600" dirty="0">
                  <a:solidFill>
                    <a:srgbClr val="FFFFFF"/>
                  </a:solidFill>
                  <a:latin typeface="Open Sans"/>
                </a:rPr>
                <a:t>Hitchcock ISD</a:t>
              </a:r>
            </a:p>
            <a:p>
              <a:pPr marL="777240" lvl="1" indent="-388620" algn="l">
                <a:lnSpc>
                  <a:spcPts val="5220"/>
                </a:lnSpc>
                <a:spcBef>
                  <a:spcPts val="1957"/>
                </a:spcBef>
                <a:buFont typeface="Arial"/>
                <a:buChar char="•"/>
              </a:pPr>
              <a:r>
                <a:rPr lang="en-US" sz="3600" dirty="0">
                  <a:solidFill>
                    <a:srgbClr val="FFFFFF"/>
                  </a:solidFill>
                  <a:latin typeface="Open Sans"/>
                </a:rPr>
                <a:t>Odyssey Academy</a:t>
              </a:r>
            </a:p>
            <a:p>
              <a:pPr marL="777240" lvl="1" indent="-388620" algn="l">
                <a:lnSpc>
                  <a:spcPts val="5220"/>
                </a:lnSpc>
                <a:spcBef>
                  <a:spcPts val="1957"/>
                </a:spcBef>
                <a:buFont typeface="Arial"/>
                <a:buChar char="•"/>
              </a:pPr>
              <a:r>
                <a:rPr lang="en-US" sz="3600" dirty="0">
                  <a:solidFill>
                    <a:srgbClr val="FFFFFF"/>
                  </a:solidFill>
                  <a:latin typeface="Open Sans"/>
                </a:rPr>
                <a:t>Santa Fe ISD</a:t>
              </a:r>
            </a:p>
            <a:p>
              <a:pPr marL="777240" lvl="1" indent="-388620" algn="l">
                <a:lnSpc>
                  <a:spcPts val="5220"/>
                </a:lnSpc>
                <a:spcBef>
                  <a:spcPts val="1957"/>
                </a:spcBef>
                <a:buFont typeface="Arial"/>
                <a:buChar char="•"/>
              </a:pPr>
              <a:r>
                <a:rPr lang="en-US" sz="3600" dirty="0">
                  <a:solidFill>
                    <a:srgbClr val="FFFFFF"/>
                  </a:solidFill>
                  <a:latin typeface="Open Sans"/>
                </a:rPr>
                <a:t>Texas City ISD</a:t>
              </a:r>
            </a:p>
          </p:txBody>
        </p:sp>
      </p:grpSp>
      <p:sp>
        <p:nvSpPr>
          <p:cNvPr id="7" name="TextBox 7"/>
          <p:cNvSpPr txBox="1"/>
          <p:nvPr/>
        </p:nvSpPr>
        <p:spPr>
          <a:xfrm>
            <a:off x="0" y="-83127"/>
            <a:ext cx="18288000" cy="1532022"/>
          </a:xfrm>
          <a:prstGeom prst="rect">
            <a:avLst/>
          </a:prstGeom>
        </p:spPr>
        <p:txBody>
          <a:bodyPr wrap="square" lIns="0" tIns="0" rIns="0" bIns="0" rtlCol="0" anchor="t">
            <a:spAutoFit/>
          </a:bodyPr>
          <a:lstStyle/>
          <a:p>
            <a:pPr algn="ctr">
              <a:lnSpc>
                <a:spcPts val="12880"/>
              </a:lnSpc>
            </a:pPr>
            <a:r>
              <a:rPr lang="en-US" sz="7200" dirty="0">
                <a:solidFill>
                  <a:srgbClr val="FFFFFF"/>
                </a:solidFill>
                <a:latin typeface="Canva Sans Bold"/>
              </a:rPr>
              <a:t>Participating Local Education Agencies</a:t>
            </a:r>
          </a:p>
        </p:txBody>
      </p:sp>
      <p:pic>
        <p:nvPicPr>
          <p:cNvPr id="9" name="Picture 8" descr="A child and child holding food and smiling&#10;&#10;Description automatically generated">
            <a:extLst>
              <a:ext uri="{FF2B5EF4-FFF2-40B4-BE49-F238E27FC236}">
                <a16:creationId xmlns:a16="http://schemas.microsoft.com/office/drawing/2014/main" id="{0A753FE7-AA51-A29B-0081-B985F4998661}"/>
              </a:ext>
            </a:extLst>
          </p:cNvPr>
          <p:cNvPicPr>
            <a:picLocks noChangeAspect="1"/>
          </p:cNvPicPr>
          <p:nvPr/>
        </p:nvPicPr>
        <p:blipFill rotWithShape="1">
          <a:blip r:embed="rId3">
            <a:extLst>
              <a:ext uri="{28A0092B-C50C-407E-A947-70E740481C1C}">
                <a14:useLocalDpi xmlns:a14="http://schemas.microsoft.com/office/drawing/2010/main" val="0"/>
              </a:ext>
            </a:extLst>
          </a:blip>
          <a:srcRect l="11703" t="3202" r="2341" b="6346"/>
          <a:stretch/>
        </p:blipFill>
        <p:spPr>
          <a:xfrm>
            <a:off x="9022645" y="2194769"/>
            <a:ext cx="8534400" cy="7528483"/>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1C1868"/>
        </a:solidFill>
        <a:effectLst/>
      </p:bgPr>
    </p:bg>
    <p:spTree>
      <p:nvGrpSpPr>
        <p:cNvPr id="1" name=""/>
        <p:cNvGrpSpPr/>
        <p:nvPr/>
      </p:nvGrpSpPr>
      <p:grpSpPr>
        <a:xfrm>
          <a:off x="0" y="0"/>
          <a:ext cx="0" cy="0"/>
          <a:chOff x="0" y="0"/>
          <a:chExt cx="0" cy="0"/>
        </a:xfrm>
      </p:grpSpPr>
      <p:sp>
        <p:nvSpPr>
          <p:cNvPr id="4" name="TextBox 4"/>
          <p:cNvSpPr txBox="1"/>
          <p:nvPr/>
        </p:nvSpPr>
        <p:spPr>
          <a:xfrm>
            <a:off x="381000" y="434517"/>
            <a:ext cx="10524080" cy="9417963"/>
          </a:xfrm>
          <a:prstGeom prst="rect">
            <a:avLst/>
          </a:prstGeom>
        </p:spPr>
        <p:txBody>
          <a:bodyPr wrap="square" lIns="0" tIns="0" rIns="0" bIns="0" rtlCol="0" anchor="t">
            <a:spAutoFit/>
          </a:bodyPr>
          <a:lstStyle/>
          <a:p>
            <a:r>
              <a:rPr lang="en-US" sz="3400" b="1" dirty="0">
                <a:solidFill>
                  <a:schemeClr val="bg1"/>
                </a:solidFill>
                <a:latin typeface="Canva Sans" panose="020B0604020202020204" charset="0"/>
              </a:rPr>
              <a:t>Participation of Dickinson ISD students in Collegiate High School continues to increase each year.  Students' complete courses at College of the Mainland that meet high school requirements and earn college credit at the same time.  Many of our students graduate with an Associate of Arts degree before they receive their high school diploma.  Collegiate High School provides our students with the challenge of college-level work, and it provides guidance and support to help students transition to college life.  In addition, students and parents save a substantial amount of money on tuition because of our partnership with College of the Mainland.</a:t>
            </a:r>
          </a:p>
          <a:p>
            <a:endParaRPr lang="en-US" sz="3400" b="1" dirty="0">
              <a:solidFill>
                <a:schemeClr val="bg1"/>
              </a:solidFill>
              <a:latin typeface="Canva Sans" panose="020B0604020202020204" charset="0"/>
            </a:endParaRPr>
          </a:p>
          <a:p>
            <a:r>
              <a:rPr lang="en-US" sz="3400" b="1" dirty="0">
                <a:solidFill>
                  <a:schemeClr val="bg1"/>
                </a:solidFill>
                <a:latin typeface="Canva Sans" panose="020B0604020202020204" charset="0"/>
                <a:ea typeface="Calibri" panose="020F0502020204030204" pitchFamily="34" charset="0"/>
                <a:cs typeface="Times New Roman" panose="02020603050405020304" pitchFamily="18" charset="0"/>
              </a:rPr>
              <a:t>						Carla Voelkel</a:t>
            </a:r>
          </a:p>
          <a:p>
            <a:r>
              <a:rPr lang="en-US" sz="3400" b="1" dirty="0">
                <a:solidFill>
                  <a:schemeClr val="bg1"/>
                </a:solidFill>
                <a:latin typeface="Canva Sans" panose="020B0604020202020204" charset="0"/>
                <a:ea typeface="Calibri" panose="020F0502020204030204" pitchFamily="34" charset="0"/>
                <a:cs typeface="Times New Roman" panose="02020603050405020304" pitchFamily="18" charset="0"/>
              </a:rPr>
              <a:t>						Superintendent</a:t>
            </a:r>
          </a:p>
          <a:p>
            <a:r>
              <a:rPr lang="en-US" sz="3400" b="1" dirty="0">
                <a:solidFill>
                  <a:schemeClr val="bg1"/>
                </a:solidFill>
                <a:latin typeface="Canva Sans" panose="020B0604020202020204" charset="0"/>
                <a:ea typeface="Calibri" panose="020F0502020204030204" pitchFamily="34" charset="0"/>
                <a:cs typeface="Times New Roman" panose="02020603050405020304" pitchFamily="18" charset="0"/>
              </a:rPr>
              <a:t>						Dickinson ISD</a:t>
            </a:r>
            <a:endParaRPr lang="en-US" sz="3400" b="1" dirty="0">
              <a:solidFill>
                <a:schemeClr val="bg1"/>
              </a:solidFill>
              <a:latin typeface="Canva Sans" panose="020B0604020202020204" charset="0"/>
            </a:endParaRPr>
          </a:p>
        </p:txBody>
      </p:sp>
      <p:pic>
        <p:nvPicPr>
          <p:cNvPr id="6" name="Picture 5">
            <a:extLst>
              <a:ext uri="{FF2B5EF4-FFF2-40B4-BE49-F238E27FC236}">
                <a16:creationId xmlns:a16="http://schemas.microsoft.com/office/drawing/2014/main" id="{5CB4E3CC-C02F-FDAE-9221-9EC959A55327}"/>
              </a:ext>
            </a:extLst>
          </p:cNvPr>
          <p:cNvPicPr>
            <a:picLocks noChangeAspect="1"/>
          </p:cNvPicPr>
          <p:nvPr/>
        </p:nvPicPr>
        <p:blipFill>
          <a:blip r:embed="rId3"/>
          <a:stretch>
            <a:fillRect/>
          </a:stretch>
        </p:blipFill>
        <p:spPr>
          <a:xfrm>
            <a:off x="11331388" y="1315569"/>
            <a:ext cx="6395833" cy="765586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4AAD"/>
        </a:solidFill>
        <a:effectLst/>
      </p:bgPr>
    </p:bg>
    <p:spTree>
      <p:nvGrpSpPr>
        <p:cNvPr id="1" name=""/>
        <p:cNvGrpSpPr/>
        <p:nvPr/>
      </p:nvGrpSpPr>
      <p:grpSpPr>
        <a:xfrm>
          <a:off x="0" y="0"/>
          <a:ext cx="0" cy="0"/>
          <a:chOff x="0" y="0"/>
          <a:chExt cx="0" cy="0"/>
        </a:xfrm>
      </p:grpSpPr>
      <p:sp>
        <p:nvSpPr>
          <p:cNvPr id="15" name="AutoShape 15"/>
          <p:cNvSpPr/>
          <p:nvPr/>
        </p:nvSpPr>
        <p:spPr>
          <a:xfrm>
            <a:off x="0" y="5128996"/>
            <a:ext cx="6096000" cy="5158004"/>
          </a:xfrm>
          <a:prstGeom prst="rect">
            <a:avLst/>
          </a:prstGeom>
          <a:solidFill>
            <a:srgbClr val="D9692F"/>
          </a:solidFill>
        </p:spPr>
        <p:txBody>
          <a:bodyPr/>
          <a:lstStyle/>
          <a:p>
            <a:endParaRPr lang="en-US"/>
          </a:p>
        </p:txBody>
      </p:sp>
      <p:sp>
        <p:nvSpPr>
          <p:cNvPr id="6" name="AutoShape 6"/>
          <p:cNvSpPr/>
          <p:nvPr/>
        </p:nvSpPr>
        <p:spPr>
          <a:xfrm>
            <a:off x="0" y="-14504"/>
            <a:ext cx="5943600" cy="5143500"/>
          </a:xfrm>
          <a:prstGeom prst="rect">
            <a:avLst/>
          </a:prstGeom>
          <a:solidFill>
            <a:srgbClr val="FFC924"/>
          </a:solidFill>
        </p:spPr>
        <p:txBody>
          <a:bodyPr/>
          <a:lstStyle/>
          <a:p>
            <a:endParaRPr lang="en-US"/>
          </a:p>
        </p:txBody>
      </p:sp>
      <p:sp>
        <p:nvSpPr>
          <p:cNvPr id="8" name="AutoShape 8"/>
          <p:cNvSpPr/>
          <p:nvPr/>
        </p:nvSpPr>
        <p:spPr>
          <a:xfrm>
            <a:off x="5334000" y="0"/>
            <a:ext cx="9601200" cy="5446704"/>
          </a:xfrm>
          <a:prstGeom prst="rect">
            <a:avLst/>
          </a:prstGeom>
          <a:solidFill>
            <a:srgbClr val="62A25D"/>
          </a:solidFill>
        </p:spPr>
        <p:txBody>
          <a:bodyPr/>
          <a:lstStyle/>
          <a:p>
            <a:endParaRPr lang="en-US" sz="4400" b="1" dirty="0">
              <a:solidFill>
                <a:schemeClr val="bg1"/>
              </a:solidFill>
            </a:endParaRPr>
          </a:p>
          <a:p>
            <a:r>
              <a:rPr lang="en-US" sz="4400" b="1" dirty="0">
                <a:solidFill>
                  <a:schemeClr val="bg1"/>
                </a:solidFill>
              </a:rPr>
              <a:t>CHS Application:</a:t>
            </a:r>
          </a:p>
          <a:p>
            <a:endParaRPr lang="en-US" sz="4400" b="1" dirty="0">
              <a:solidFill>
                <a:schemeClr val="bg1"/>
              </a:solidFill>
            </a:endParaRPr>
          </a:p>
          <a:p>
            <a:r>
              <a:rPr lang="en-US" sz="4400" dirty="0">
                <a:solidFill>
                  <a:schemeClr val="bg1"/>
                </a:solidFill>
                <a:hlinkClick r:id="rId3">
                  <a:extLst>
                    <a:ext uri="{A12FA001-AC4F-418D-AE19-62706E023703}">
                      <ahyp:hlinkClr xmlns:ahyp="http://schemas.microsoft.com/office/drawing/2018/hyperlinkcolor" val="tx"/>
                    </a:ext>
                  </a:extLst>
                </a:hlinkClick>
              </a:rPr>
              <a:t>www.com.edu/chs</a:t>
            </a:r>
            <a:r>
              <a:rPr lang="en-US" sz="4400" dirty="0">
                <a:solidFill>
                  <a:schemeClr val="bg1"/>
                </a:solidFill>
              </a:rPr>
              <a:t> (link is towards the bottom on left side)</a:t>
            </a:r>
          </a:p>
          <a:p>
            <a:endParaRPr lang="en-US" sz="4400" dirty="0">
              <a:solidFill>
                <a:schemeClr val="bg1"/>
              </a:solidFill>
            </a:endParaRPr>
          </a:p>
        </p:txBody>
      </p:sp>
      <p:sp>
        <p:nvSpPr>
          <p:cNvPr id="10" name="AutoShape 10"/>
          <p:cNvSpPr/>
          <p:nvPr/>
        </p:nvSpPr>
        <p:spPr>
          <a:xfrm>
            <a:off x="5334000" y="5128996"/>
            <a:ext cx="9601200" cy="5143500"/>
          </a:xfrm>
          <a:prstGeom prst="rect">
            <a:avLst/>
          </a:prstGeom>
          <a:solidFill>
            <a:srgbClr val="00C2CB"/>
          </a:solidFill>
        </p:spPr>
        <p:txBody>
          <a:bodyPr/>
          <a:lstStyle/>
          <a:p>
            <a:endParaRPr lang="en-US" sz="4800" b="1" dirty="0">
              <a:solidFill>
                <a:schemeClr val="bg1"/>
              </a:solidFill>
            </a:endParaRPr>
          </a:p>
          <a:p>
            <a:r>
              <a:rPr lang="en-US" sz="4800" b="1" dirty="0">
                <a:solidFill>
                  <a:schemeClr val="bg1"/>
                </a:solidFill>
              </a:rPr>
              <a:t>TSIA2 Practice Test Sites:</a:t>
            </a:r>
          </a:p>
          <a:p>
            <a:endParaRPr lang="en-US" sz="4800" b="1" dirty="0">
              <a:solidFill>
                <a:schemeClr val="bg1"/>
              </a:solidFill>
            </a:endParaRPr>
          </a:p>
          <a:p>
            <a:r>
              <a:rPr lang="en-US" sz="4800" dirty="0">
                <a:solidFill>
                  <a:schemeClr val="bg1"/>
                </a:solidFill>
                <a:hlinkClick r:id="rId4">
                  <a:extLst>
                    <a:ext uri="{A12FA001-AC4F-418D-AE19-62706E023703}">
                      <ahyp:hlinkClr xmlns:ahyp="http://schemas.microsoft.com/office/drawing/2018/hyperlinkcolor" val="tx"/>
                    </a:ext>
                  </a:extLst>
                </a:hlinkClick>
              </a:rPr>
              <a:t>https://tsia2.pearsonperspective.com</a:t>
            </a:r>
            <a:r>
              <a:rPr lang="en-US" sz="4800" dirty="0">
                <a:solidFill>
                  <a:schemeClr val="bg1"/>
                </a:solidFill>
              </a:rPr>
              <a:t> </a:t>
            </a:r>
          </a:p>
        </p:txBody>
      </p:sp>
      <p:grpSp>
        <p:nvGrpSpPr>
          <p:cNvPr id="17" name="Group 17"/>
          <p:cNvGrpSpPr/>
          <p:nvPr/>
        </p:nvGrpSpPr>
        <p:grpSpPr>
          <a:xfrm>
            <a:off x="648872" y="367860"/>
            <a:ext cx="3084928" cy="3765243"/>
            <a:chOff x="0" y="-47625"/>
            <a:chExt cx="3387633" cy="3448523"/>
          </a:xfrm>
        </p:grpSpPr>
        <p:sp>
          <p:nvSpPr>
            <p:cNvPr id="18" name="TextBox 18"/>
            <p:cNvSpPr txBox="1"/>
            <p:nvPr/>
          </p:nvSpPr>
          <p:spPr>
            <a:xfrm>
              <a:off x="0" y="-47625"/>
              <a:ext cx="3387633" cy="1793920"/>
            </a:xfrm>
            <a:prstGeom prst="rect">
              <a:avLst/>
            </a:prstGeom>
          </p:spPr>
          <p:txBody>
            <a:bodyPr lIns="0" tIns="0" rIns="0" bIns="0" rtlCol="0" anchor="t">
              <a:spAutoFit/>
            </a:bodyPr>
            <a:lstStyle/>
            <a:p>
              <a:pPr marL="0" lvl="0" indent="0" algn="l">
                <a:lnSpc>
                  <a:spcPts val="7680"/>
                </a:lnSpc>
                <a:spcBef>
                  <a:spcPct val="0"/>
                </a:spcBef>
              </a:pPr>
              <a:r>
                <a:rPr lang="en-US" sz="6000" spc="-150" dirty="0">
                  <a:solidFill>
                    <a:srgbClr val="FFFFFF"/>
                  </a:solidFill>
                  <a:latin typeface="Canva Sans" panose="020B0604020202020204" charset="0"/>
                </a:rPr>
                <a:t>Sandi Belcher</a:t>
              </a:r>
            </a:p>
          </p:txBody>
        </p:sp>
        <p:sp>
          <p:nvSpPr>
            <p:cNvPr id="19" name="TextBox 19"/>
            <p:cNvSpPr txBox="1"/>
            <p:nvPr/>
          </p:nvSpPr>
          <p:spPr>
            <a:xfrm>
              <a:off x="0" y="1676805"/>
              <a:ext cx="3387633" cy="1724093"/>
            </a:xfrm>
            <a:prstGeom prst="rect">
              <a:avLst/>
            </a:prstGeom>
          </p:spPr>
          <p:txBody>
            <a:bodyPr lIns="0" tIns="0" rIns="0" bIns="0" rtlCol="0" anchor="t">
              <a:spAutoFit/>
            </a:bodyPr>
            <a:lstStyle/>
            <a:p>
              <a:pPr>
                <a:lnSpc>
                  <a:spcPts val="5040"/>
                </a:lnSpc>
              </a:pPr>
              <a:endParaRPr lang="en-US" sz="3600" dirty="0">
                <a:solidFill>
                  <a:srgbClr val="FFFFFF"/>
                </a:solidFill>
                <a:latin typeface="Open Sans"/>
              </a:endParaRPr>
            </a:p>
            <a:p>
              <a:pPr>
                <a:lnSpc>
                  <a:spcPts val="5040"/>
                </a:lnSpc>
              </a:pPr>
              <a:r>
                <a:rPr lang="en-US" sz="3600" dirty="0">
                  <a:solidFill>
                    <a:srgbClr val="FFFFFF"/>
                  </a:solidFill>
                  <a:latin typeface="Open Sans"/>
                </a:rPr>
                <a:t>Director</a:t>
              </a:r>
            </a:p>
            <a:p>
              <a:pPr>
                <a:lnSpc>
                  <a:spcPts val="5040"/>
                </a:lnSpc>
              </a:pPr>
              <a:r>
                <a:rPr lang="en-US" sz="3600" dirty="0">
                  <a:solidFill>
                    <a:srgbClr val="FFFFFF"/>
                  </a:solidFill>
                  <a:latin typeface="Open Sans"/>
                </a:rPr>
                <a:t>409-933-8158</a:t>
              </a:r>
            </a:p>
          </p:txBody>
        </p:sp>
      </p:grpSp>
      <p:sp>
        <p:nvSpPr>
          <p:cNvPr id="38" name="TextBox 38"/>
          <p:cNvSpPr txBox="1"/>
          <p:nvPr/>
        </p:nvSpPr>
        <p:spPr>
          <a:xfrm rot="5400000">
            <a:off x="11848656" y="3553789"/>
            <a:ext cx="9728273" cy="3150414"/>
          </a:xfrm>
          <a:prstGeom prst="rect">
            <a:avLst/>
          </a:prstGeom>
        </p:spPr>
        <p:txBody>
          <a:bodyPr wrap="square" lIns="0" tIns="0" rIns="0" bIns="0" rtlCol="0" anchor="t">
            <a:spAutoFit/>
          </a:bodyPr>
          <a:lstStyle/>
          <a:p>
            <a:pPr algn="ctr">
              <a:lnSpc>
                <a:spcPts val="12698"/>
              </a:lnSpc>
            </a:pPr>
            <a:r>
              <a:rPr lang="en-US" sz="9070" dirty="0">
                <a:solidFill>
                  <a:srgbClr val="FDFDFD"/>
                </a:solidFill>
                <a:latin typeface="Canva Sans Bold"/>
              </a:rPr>
              <a:t>Contact Information</a:t>
            </a:r>
          </a:p>
        </p:txBody>
      </p:sp>
      <p:grpSp>
        <p:nvGrpSpPr>
          <p:cNvPr id="39" name="Group 17">
            <a:extLst>
              <a:ext uri="{FF2B5EF4-FFF2-40B4-BE49-F238E27FC236}">
                <a16:creationId xmlns:a16="http://schemas.microsoft.com/office/drawing/2014/main" id="{75AD939D-5F34-96C7-8F45-A0D2D43D0961}"/>
              </a:ext>
            </a:extLst>
          </p:cNvPr>
          <p:cNvGrpSpPr/>
          <p:nvPr/>
        </p:nvGrpSpPr>
        <p:grpSpPr>
          <a:xfrm>
            <a:off x="648872" y="5435498"/>
            <a:ext cx="3084928" cy="4406446"/>
            <a:chOff x="0" y="-47625"/>
            <a:chExt cx="3387633" cy="4035790"/>
          </a:xfrm>
        </p:grpSpPr>
        <p:sp>
          <p:nvSpPr>
            <p:cNvPr id="40" name="TextBox 18">
              <a:extLst>
                <a:ext uri="{FF2B5EF4-FFF2-40B4-BE49-F238E27FC236}">
                  <a16:creationId xmlns:a16="http://schemas.microsoft.com/office/drawing/2014/main" id="{82D3271D-E45B-5BE6-EE27-7FA057D06C25}"/>
                </a:ext>
              </a:extLst>
            </p:cNvPr>
            <p:cNvSpPr txBox="1"/>
            <p:nvPr/>
          </p:nvSpPr>
          <p:spPr>
            <a:xfrm>
              <a:off x="0" y="-47625"/>
              <a:ext cx="3387633" cy="1793920"/>
            </a:xfrm>
            <a:prstGeom prst="rect">
              <a:avLst/>
            </a:prstGeom>
          </p:spPr>
          <p:txBody>
            <a:bodyPr lIns="0" tIns="0" rIns="0" bIns="0" rtlCol="0" anchor="t">
              <a:spAutoFit/>
            </a:bodyPr>
            <a:lstStyle/>
            <a:p>
              <a:pPr marL="0" lvl="0" indent="0" algn="l">
                <a:lnSpc>
                  <a:spcPts val="7680"/>
                </a:lnSpc>
                <a:spcBef>
                  <a:spcPct val="0"/>
                </a:spcBef>
              </a:pPr>
              <a:r>
                <a:rPr lang="en-US" sz="6000" spc="-150" dirty="0">
                  <a:solidFill>
                    <a:srgbClr val="FFFFFF"/>
                  </a:solidFill>
                  <a:latin typeface="Canva Sans" panose="020B0604020202020204" charset="0"/>
                </a:rPr>
                <a:t>Ramona</a:t>
              </a:r>
            </a:p>
            <a:p>
              <a:pPr marL="0" lvl="0" indent="0" algn="l">
                <a:lnSpc>
                  <a:spcPts val="7680"/>
                </a:lnSpc>
                <a:spcBef>
                  <a:spcPct val="0"/>
                </a:spcBef>
              </a:pPr>
              <a:r>
                <a:rPr lang="en-US" sz="6000" spc="-150" dirty="0">
                  <a:solidFill>
                    <a:srgbClr val="FFFFFF"/>
                  </a:solidFill>
                  <a:latin typeface="Canva Sans" panose="020B0604020202020204" charset="0"/>
                </a:rPr>
                <a:t>Wadding</a:t>
              </a:r>
            </a:p>
          </p:txBody>
        </p:sp>
        <p:sp>
          <p:nvSpPr>
            <p:cNvPr id="41" name="TextBox 19">
              <a:extLst>
                <a:ext uri="{FF2B5EF4-FFF2-40B4-BE49-F238E27FC236}">
                  <a16:creationId xmlns:a16="http://schemas.microsoft.com/office/drawing/2014/main" id="{42497DFF-CFEB-8BA0-A030-D42FBA1F76C0}"/>
                </a:ext>
              </a:extLst>
            </p:cNvPr>
            <p:cNvSpPr txBox="1"/>
            <p:nvPr/>
          </p:nvSpPr>
          <p:spPr>
            <a:xfrm>
              <a:off x="0" y="1676805"/>
              <a:ext cx="3387633" cy="2311360"/>
            </a:xfrm>
            <a:prstGeom prst="rect">
              <a:avLst/>
            </a:prstGeom>
          </p:spPr>
          <p:txBody>
            <a:bodyPr lIns="0" tIns="0" rIns="0" bIns="0" rtlCol="0" anchor="t">
              <a:spAutoFit/>
            </a:bodyPr>
            <a:lstStyle/>
            <a:p>
              <a:pPr>
                <a:lnSpc>
                  <a:spcPts val="5040"/>
                </a:lnSpc>
              </a:pPr>
              <a:endParaRPr lang="en-US" sz="3600" dirty="0">
                <a:solidFill>
                  <a:srgbClr val="FFFFFF"/>
                </a:solidFill>
                <a:latin typeface="Open Sans"/>
              </a:endParaRPr>
            </a:p>
            <a:p>
              <a:pPr>
                <a:lnSpc>
                  <a:spcPts val="5040"/>
                </a:lnSpc>
              </a:pPr>
              <a:r>
                <a:rPr lang="en-US" sz="3600" dirty="0">
                  <a:solidFill>
                    <a:srgbClr val="FFFFFF"/>
                  </a:solidFill>
                  <a:latin typeface="Open Sans"/>
                </a:rPr>
                <a:t>Administrative Assistant</a:t>
              </a:r>
            </a:p>
            <a:p>
              <a:pPr>
                <a:lnSpc>
                  <a:spcPts val="5040"/>
                </a:lnSpc>
              </a:pPr>
              <a:r>
                <a:rPr lang="en-US" sz="3600" dirty="0">
                  <a:solidFill>
                    <a:srgbClr val="FFFFFF"/>
                  </a:solidFill>
                  <a:latin typeface="Open Sans"/>
                </a:rPr>
                <a:t>409-933-8169</a:t>
              </a: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9692F"/>
        </a:solidFill>
        <a:effectLst/>
      </p:bgPr>
    </p:bg>
    <p:spTree>
      <p:nvGrpSpPr>
        <p:cNvPr id="1" name=""/>
        <p:cNvGrpSpPr/>
        <p:nvPr/>
      </p:nvGrpSpPr>
      <p:grpSpPr>
        <a:xfrm>
          <a:off x="0" y="0"/>
          <a:ext cx="0" cy="0"/>
          <a:chOff x="0" y="0"/>
          <a:chExt cx="0" cy="0"/>
        </a:xfrm>
      </p:grpSpPr>
      <p:sp>
        <p:nvSpPr>
          <p:cNvPr id="2" name="AutoShape 2"/>
          <p:cNvSpPr/>
          <p:nvPr/>
        </p:nvSpPr>
        <p:spPr>
          <a:xfrm>
            <a:off x="0" y="1421083"/>
            <a:ext cx="14806837" cy="8865917"/>
          </a:xfrm>
          <a:prstGeom prst="rect">
            <a:avLst/>
          </a:prstGeom>
          <a:solidFill>
            <a:srgbClr val="65A25E"/>
          </a:solidFill>
        </p:spPr>
        <p:txBody>
          <a:bodyPr/>
          <a:lstStyle/>
          <a:p>
            <a:endParaRPr lang="en-US"/>
          </a:p>
        </p:txBody>
      </p:sp>
      <p:sp>
        <p:nvSpPr>
          <p:cNvPr id="5" name="TextBox 5"/>
          <p:cNvSpPr txBox="1"/>
          <p:nvPr/>
        </p:nvSpPr>
        <p:spPr>
          <a:xfrm>
            <a:off x="1556337" y="322044"/>
            <a:ext cx="15175326" cy="1227141"/>
          </a:xfrm>
          <a:prstGeom prst="rect">
            <a:avLst/>
          </a:prstGeom>
        </p:spPr>
        <p:txBody>
          <a:bodyPr lIns="0" tIns="0" rIns="0" bIns="0" rtlCol="0" anchor="t">
            <a:spAutoFit/>
          </a:bodyPr>
          <a:lstStyle/>
          <a:p>
            <a:pPr marL="0" lvl="0" indent="0" algn="ctr">
              <a:lnSpc>
                <a:spcPts val="9120"/>
              </a:lnSpc>
              <a:spcBef>
                <a:spcPct val="0"/>
              </a:spcBef>
            </a:pPr>
            <a:r>
              <a:rPr lang="en-US" sz="9402" b="1" spc="-235" dirty="0">
                <a:solidFill>
                  <a:srgbClr val="FFFFFF"/>
                </a:solidFill>
                <a:latin typeface="Canva Sans" panose="020B0604020202020204" charset="0"/>
              </a:rPr>
              <a:t>Mission</a:t>
            </a:r>
          </a:p>
        </p:txBody>
      </p:sp>
      <p:pic>
        <p:nvPicPr>
          <p:cNvPr id="8" name="Picture 7" descr="A couple of people holding drinks&#10;&#10;Description automatically generated">
            <a:extLst>
              <a:ext uri="{FF2B5EF4-FFF2-40B4-BE49-F238E27FC236}">
                <a16:creationId xmlns:a16="http://schemas.microsoft.com/office/drawing/2014/main" id="{BE170CC4-171E-C2E1-354D-C8D1B9ADCC65}"/>
              </a:ext>
            </a:extLst>
          </p:cNvPr>
          <p:cNvPicPr>
            <a:picLocks noChangeAspect="1"/>
          </p:cNvPicPr>
          <p:nvPr/>
        </p:nvPicPr>
        <p:blipFill rotWithShape="1">
          <a:blip r:embed="rId3">
            <a:extLst>
              <a:ext uri="{28A0092B-C50C-407E-A947-70E740481C1C}">
                <a14:useLocalDpi xmlns:a14="http://schemas.microsoft.com/office/drawing/2010/main" val="0"/>
              </a:ext>
            </a:extLst>
          </a:blip>
          <a:srcRect l="22768" t="18889" r="50989"/>
          <a:stretch/>
        </p:blipFill>
        <p:spPr>
          <a:xfrm>
            <a:off x="14097000" y="1104900"/>
            <a:ext cx="4050618" cy="8343900"/>
          </a:xfrm>
          <a:prstGeom prst="rect">
            <a:avLst/>
          </a:prstGeom>
        </p:spPr>
      </p:pic>
      <p:sp>
        <p:nvSpPr>
          <p:cNvPr id="7" name="TextBox 7"/>
          <p:cNvSpPr txBox="1"/>
          <p:nvPr/>
        </p:nvSpPr>
        <p:spPr>
          <a:xfrm>
            <a:off x="381000" y="1677288"/>
            <a:ext cx="13551582" cy="8353505"/>
          </a:xfrm>
          <a:prstGeom prst="rect">
            <a:avLst/>
          </a:prstGeom>
        </p:spPr>
        <p:txBody>
          <a:bodyPr wrap="square" lIns="0" tIns="0" rIns="0" bIns="0" rtlCol="0" anchor="t">
            <a:spAutoFit/>
          </a:bodyPr>
          <a:lstStyle/>
          <a:p>
            <a:pPr algn="ctr">
              <a:lnSpc>
                <a:spcPts val="6719"/>
              </a:lnSpc>
            </a:pPr>
            <a:endParaRPr dirty="0">
              <a:solidFill>
                <a:srgbClr val="F2F2F2"/>
              </a:solidFill>
            </a:endParaRPr>
          </a:p>
          <a:p>
            <a:pPr algn="ctr">
              <a:lnSpc>
                <a:spcPts val="6719"/>
              </a:lnSpc>
            </a:pPr>
            <a:r>
              <a:rPr lang="en-US" sz="4800" b="1" dirty="0">
                <a:solidFill>
                  <a:srgbClr val="F2F2F2"/>
                </a:solidFill>
                <a:latin typeface="Calibri" panose="020F0502020204030204" pitchFamily="34" charset="0"/>
              </a:rPr>
              <a:t>It is the mission of the Collegiate High School to prepare high school students to earn college credits in order to achieve their goals by providing a rigorous foundation of academic, interpersonal, and work-readiness skills, leading to further education and employment in high demand occupations in the state and global economies.</a:t>
            </a:r>
          </a:p>
          <a:p>
            <a:pPr algn="ctr">
              <a:lnSpc>
                <a:spcPts val="6719"/>
              </a:lnSpc>
            </a:pPr>
            <a:endParaRPr lang="en-US" sz="4800" dirty="0">
              <a:solidFill>
                <a:srgbClr val="F2F2F2"/>
              </a:solidFill>
              <a:latin typeface="Canva Sans Bold"/>
            </a:endParaRPr>
          </a:p>
          <a:p>
            <a:pPr algn="ctr">
              <a:lnSpc>
                <a:spcPts val="4759"/>
              </a:lnSpc>
            </a:pPr>
            <a:endParaRPr lang="en-US" sz="4800" dirty="0">
              <a:solidFill>
                <a:srgbClr val="F2F2F2"/>
              </a:solidFill>
              <a:latin typeface="Canva Sans Bo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C924"/>
        </a:solidFill>
        <a:effectLst/>
      </p:bgPr>
    </p:bg>
    <p:spTree>
      <p:nvGrpSpPr>
        <p:cNvPr id="1" name=""/>
        <p:cNvGrpSpPr/>
        <p:nvPr/>
      </p:nvGrpSpPr>
      <p:grpSpPr>
        <a:xfrm>
          <a:off x="0" y="0"/>
          <a:ext cx="0" cy="0"/>
          <a:chOff x="0" y="0"/>
          <a:chExt cx="0" cy="0"/>
        </a:xfrm>
      </p:grpSpPr>
      <p:sp>
        <p:nvSpPr>
          <p:cNvPr id="2" name="AutoShape 2"/>
          <p:cNvSpPr/>
          <p:nvPr/>
        </p:nvSpPr>
        <p:spPr>
          <a:xfrm>
            <a:off x="0" y="0"/>
            <a:ext cx="18288000" cy="1438621"/>
          </a:xfrm>
          <a:prstGeom prst="rect">
            <a:avLst/>
          </a:prstGeom>
          <a:solidFill>
            <a:srgbClr val="004AAD"/>
          </a:solidFill>
        </p:spPr>
        <p:txBody>
          <a:bodyPr/>
          <a:lstStyle/>
          <a:p>
            <a:endParaRPr lang="en-US"/>
          </a:p>
        </p:txBody>
      </p:sp>
      <p:sp>
        <p:nvSpPr>
          <p:cNvPr id="3" name="AutoShape 3"/>
          <p:cNvSpPr/>
          <p:nvPr/>
        </p:nvSpPr>
        <p:spPr>
          <a:xfrm>
            <a:off x="4774344" y="3574618"/>
            <a:ext cx="9525" cy="5882560"/>
          </a:xfrm>
          <a:prstGeom prst="rect">
            <a:avLst/>
          </a:prstGeom>
          <a:solidFill>
            <a:srgbClr val="FFFFFF">
              <a:alpha val="19608"/>
            </a:srgbClr>
          </a:solidFill>
        </p:spPr>
        <p:txBody>
          <a:bodyPr/>
          <a:lstStyle/>
          <a:p>
            <a:endParaRPr lang="en-US"/>
          </a:p>
        </p:txBody>
      </p:sp>
      <p:sp>
        <p:nvSpPr>
          <p:cNvPr id="4" name="TextBox 4"/>
          <p:cNvSpPr txBox="1"/>
          <p:nvPr/>
        </p:nvSpPr>
        <p:spPr>
          <a:xfrm>
            <a:off x="842088" y="421184"/>
            <a:ext cx="17217312" cy="934166"/>
          </a:xfrm>
          <a:prstGeom prst="rect">
            <a:avLst/>
          </a:prstGeom>
        </p:spPr>
        <p:txBody>
          <a:bodyPr wrap="square" lIns="0" tIns="0" rIns="0" bIns="0" rtlCol="0" anchor="t">
            <a:spAutoFit/>
          </a:bodyPr>
          <a:lstStyle/>
          <a:p>
            <a:pPr>
              <a:lnSpc>
                <a:spcPts val="7226"/>
              </a:lnSpc>
            </a:pPr>
            <a:r>
              <a:rPr lang="en-US" sz="7299" b="1" spc="-182" dirty="0">
                <a:solidFill>
                  <a:srgbClr val="FFFFFF"/>
                </a:solidFill>
                <a:latin typeface="Canva Sans" panose="020B0604020202020204" charset="0"/>
              </a:rPr>
              <a:t>CHS at a Glance</a:t>
            </a:r>
          </a:p>
        </p:txBody>
      </p:sp>
      <p:grpSp>
        <p:nvGrpSpPr>
          <p:cNvPr id="5" name="Group 5"/>
          <p:cNvGrpSpPr/>
          <p:nvPr/>
        </p:nvGrpSpPr>
        <p:grpSpPr>
          <a:xfrm>
            <a:off x="468552" y="2184118"/>
            <a:ext cx="3818523" cy="5565671"/>
            <a:chOff x="-4" y="-1262696"/>
            <a:chExt cx="5091365" cy="7420892"/>
          </a:xfrm>
        </p:grpSpPr>
        <p:sp>
          <p:nvSpPr>
            <p:cNvPr id="6" name="TextBox 6"/>
            <p:cNvSpPr txBox="1"/>
            <p:nvPr/>
          </p:nvSpPr>
          <p:spPr>
            <a:xfrm>
              <a:off x="-4" y="-1262696"/>
              <a:ext cx="5091365" cy="877933"/>
            </a:xfrm>
            <a:prstGeom prst="rect">
              <a:avLst/>
            </a:prstGeom>
          </p:spPr>
          <p:txBody>
            <a:bodyPr lIns="0" tIns="0" rIns="0" bIns="0" rtlCol="0" anchor="t">
              <a:spAutoFit/>
            </a:bodyPr>
            <a:lstStyle/>
            <a:p>
              <a:pPr marL="0" lvl="0" indent="0" algn="ctr">
                <a:lnSpc>
                  <a:spcPts val="5376"/>
                </a:lnSpc>
              </a:pPr>
              <a:r>
                <a:rPr lang="en-US" sz="4200" dirty="0">
                  <a:solidFill>
                    <a:srgbClr val="000000"/>
                  </a:solidFill>
                  <a:latin typeface="Open Sans Bold"/>
                </a:rPr>
                <a:t>Location</a:t>
              </a:r>
            </a:p>
          </p:txBody>
        </p:sp>
        <p:sp>
          <p:nvSpPr>
            <p:cNvPr id="7" name="TextBox 7"/>
            <p:cNvSpPr txBox="1"/>
            <p:nvPr/>
          </p:nvSpPr>
          <p:spPr>
            <a:xfrm>
              <a:off x="289840" y="-258003"/>
              <a:ext cx="4511680" cy="6416199"/>
            </a:xfrm>
            <a:prstGeom prst="rect">
              <a:avLst/>
            </a:prstGeom>
          </p:spPr>
          <p:txBody>
            <a:bodyPr lIns="0" tIns="0" rIns="0" bIns="0" rtlCol="0" anchor="t">
              <a:spAutoFit/>
            </a:bodyPr>
            <a:lstStyle/>
            <a:p>
              <a:pPr algn="ctr">
                <a:lnSpc>
                  <a:spcPts val="4200"/>
                </a:lnSpc>
              </a:pPr>
              <a:r>
                <a:rPr lang="en-US" sz="3000" dirty="0">
                  <a:solidFill>
                    <a:srgbClr val="000000"/>
                  </a:solidFill>
                  <a:latin typeface="Open Sans"/>
                </a:rPr>
                <a:t>All classes are taken at College of the Mainland.</a:t>
              </a:r>
            </a:p>
            <a:p>
              <a:pPr algn="ctr">
                <a:lnSpc>
                  <a:spcPts val="4200"/>
                </a:lnSpc>
              </a:pPr>
              <a:endParaRPr lang="en-US" sz="3000" dirty="0">
                <a:solidFill>
                  <a:srgbClr val="000000"/>
                </a:solidFill>
                <a:latin typeface="Open Sans"/>
              </a:endParaRPr>
            </a:p>
            <a:p>
              <a:pPr algn="ctr">
                <a:lnSpc>
                  <a:spcPts val="4200"/>
                </a:lnSpc>
              </a:pPr>
              <a:r>
                <a:rPr lang="en-US" sz="3000" dirty="0">
                  <a:solidFill>
                    <a:srgbClr val="000000"/>
                  </a:solidFill>
                  <a:latin typeface="Open Sans"/>
                </a:rPr>
                <a:t>Participation in high school and college extra-curricular activities is encouraged.</a:t>
              </a:r>
            </a:p>
          </p:txBody>
        </p:sp>
      </p:grpSp>
      <p:sp>
        <p:nvSpPr>
          <p:cNvPr id="8" name="AutoShape 8"/>
          <p:cNvSpPr/>
          <p:nvPr/>
        </p:nvSpPr>
        <p:spPr>
          <a:xfrm>
            <a:off x="9139238" y="3574618"/>
            <a:ext cx="9525" cy="5882560"/>
          </a:xfrm>
          <a:prstGeom prst="rect">
            <a:avLst/>
          </a:prstGeom>
          <a:solidFill>
            <a:srgbClr val="FFFFFF">
              <a:alpha val="19608"/>
            </a:srgbClr>
          </a:solidFill>
        </p:spPr>
        <p:txBody>
          <a:bodyPr/>
          <a:lstStyle/>
          <a:p>
            <a:endParaRPr lang="en-US"/>
          </a:p>
        </p:txBody>
      </p:sp>
      <p:grpSp>
        <p:nvGrpSpPr>
          <p:cNvPr id="9" name="Group 9"/>
          <p:cNvGrpSpPr/>
          <p:nvPr/>
        </p:nvGrpSpPr>
        <p:grpSpPr>
          <a:xfrm>
            <a:off x="5045129" y="1504398"/>
            <a:ext cx="3824565" cy="8388207"/>
            <a:chOff x="-135436" y="-2153497"/>
            <a:chExt cx="5099420" cy="11184281"/>
          </a:xfrm>
        </p:grpSpPr>
        <p:sp>
          <p:nvSpPr>
            <p:cNvPr id="10" name="TextBox 10"/>
            <p:cNvSpPr txBox="1"/>
            <p:nvPr/>
          </p:nvSpPr>
          <p:spPr>
            <a:xfrm>
              <a:off x="-135436" y="-2153497"/>
              <a:ext cx="5099420" cy="1801263"/>
            </a:xfrm>
            <a:prstGeom prst="rect">
              <a:avLst/>
            </a:prstGeom>
          </p:spPr>
          <p:txBody>
            <a:bodyPr lIns="0" tIns="0" rIns="0" bIns="0" rtlCol="0" anchor="t">
              <a:spAutoFit/>
            </a:bodyPr>
            <a:lstStyle/>
            <a:p>
              <a:pPr marL="0" lvl="0" indent="0" algn="ctr">
                <a:lnSpc>
                  <a:spcPts val="5376"/>
                </a:lnSpc>
              </a:pPr>
              <a:r>
                <a:rPr lang="en-US" sz="4200" dirty="0">
                  <a:solidFill>
                    <a:srgbClr val="000000"/>
                  </a:solidFill>
                  <a:latin typeface="Open Sans Bold"/>
                </a:rPr>
                <a:t>Target Students</a:t>
              </a:r>
            </a:p>
          </p:txBody>
        </p:sp>
        <p:sp>
          <p:nvSpPr>
            <p:cNvPr id="11" name="TextBox 11"/>
            <p:cNvSpPr txBox="1"/>
            <p:nvPr/>
          </p:nvSpPr>
          <p:spPr>
            <a:xfrm>
              <a:off x="154866" y="-258003"/>
              <a:ext cx="4518817" cy="9288787"/>
            </a:xfrm>
            <a:prstGeom prst="rect">
              <a:avLst/>
            </a:prstGeom>
          </p:spPr>
          <p:txBody>
            <a:bodyPr lIns="0" tIns="0" rIns="0" bIns="0" rtlCol="0" anchor="t">
              <a:spAutoFit/>
            </a:bodyPr>
            <a:lstStyle/>
            <a:p>
              <a:pPr algn="ctr">
                <a:lnSpc>
                  <a:spcPts val="4200"/>
                </a:lnSpc>
              </a:pPr>
              <a:r>
                <a:rPr lang="en-US" sz="3000" dirty="0">
                  <a:solidFill>
                    <a:srgbClr val="000000"/>
                  </a:solidFill>
                  <a:latin typeface="Open Sans"/>
                </a:rPr>
                <a:t>Students who want the rigor and challenge of college courses, first generation college students, underserved student populations, and students from families of low socio-economic status.</a:t>
              </a:r>
            </a:p>
          </p:txBody>
        </p:sp>
      </p:grpSp>
      <p:sp>
        <p:nvSpPr>
          <p:cNvPr id="12" name="AutoShape 12"/>
          <p:cNvSpPr/>
          <p:nvPr/>
        </p:nvSpPr>
        <p:spPr>
          <a:xfrm>
            <a:off x="13504131" y="3574618"/>
            <a:ext cx="9525" cy="5882560"/>
          </a:xfrm>
          <a:prstGeom prst="rect">
            <a:avLst/>
          </a:prstGeom>
          <a:solidFill>
            <a:srgbClr val="FFFFFF">
              <a:alpha val="19608"/>
            </a:srgbClr>
          </a:solidFill>
        </p:spPr>
        <p:txBody>
          <a:bodyPr/>
          <a:lstStyle/>
          <a:p>
            <a:endParaRPr lang="en-US"/>
          </a:p>
        </p:txBody>
      </p:sp>
      <p:grpSp>
        <p:nvGrpSpPr>
          <p:cNvPr id="13" name="Group 13"/>
          <p:cNvGrpSpPr/>
          <p:nvPr/>
        </p:nvGrpSpPr>
        <p:grpSpPr>
          <a:xfrm>
            <a:off x="9356963" y="2177394"/>
            <a:ext cx="3970092" cy="4488453"/>
            <a:chOff x="0" y="-1338624"/>
            <a:chExt cx="5293456" cy="5984602"/>
          </a:xfrm>
        </p:grpSpPr>
        <p:sp>
          <p:nvSpPr>
            <p:cNvPr id="14" name="TextBox 14"/>
            <p:cNvSpPr txBox="1"/>
            <p:nvPr/>
          </p:nvSpPr>
          <p:spPr>
            <a:xfrm>
              <a:off x="0" y="-1338624"/>
              <a:ext cx="5293456" cy="877933"/>
            </a:xfrm>
            <a:prstGeom prst="rect">
              <a:avLst/>
            </a:prstGeom>
          </p:spPr>
          <p:txBody>
            <a:bodyPr lIns="0" tIns="0" rIns="0" bIns="0" rtlCol="0" anchor="t">
              <a:spAutoFit/>
            </a:bodyPr>
            <a:lstStyle/>
            <a:p>
              <a:pPr marL="0" lvl="0" indent="0" algn="ctr">
                <a:lnSpc>
                  <a:spcPts val="5376"/>
                </a:lnSpc>
              </a:pPr>
              <a:r>
                <a:rPr lang="en-US" sz="4200" dirty="0">
                  <a:solidFill>
                    <a:srgbClr val="000000"/>
                  </a:solidFill>
                  <a:latin typeface="Open Sans Bold"/>
                </a:rPr>
                <a:t>Goal</a:t>
              </a:r>
            </a:p>
          </p:txBody>
        </p:sp>
        <p:sp>
          <p:nvSpPr>
            <p:cNvPr id="15" name="TextBox 15"/>
            <p:cNvSpPr txBox="1"/>
            <p:nvPr/>
          </p:nvSpPr>
          <p:spPr>
            <a:xfrm>
              <a:off x="301347" y="-333931"/>
              <a:ext cx="4690761" cy="4979909"/>
            </a:xfrm>
            <a:prstGeom prst="rect">
              <a:avLst/>
            </a:prstGeom>
          </p:spPr>
          <p:txBody>
            <a:bodyPr lIns="0" tIns="0" rIns="0" bIns="0" rtlCol="0" anchor="t">
              <a:spAutoFit/>
            </a:bodyPr>
            <a:lstStyle/>
            <a:p>
              <a:pPr algn="ctr">
                <a:lnSpc>
                  <a:spcPts val="4200"/>
                </a:lnSpc>
              </a:pPr>
              <a:r>
                <a:rPr lang="en-US" sz="3000" dirty="0">
                  <a:solidFill>
                    <a:srgbClr val="000000"/>
                  </a:solidFill>
                  <a:latin typeface="Open Sans"/>
                </a:rPr>
                <a:t>All students will work towards high school graduation and associate degree requirements simultaneously.</a:t>
              </a:r>
            </a:p>
          </p:txBody>
        </p:sp>
      </p:grpSp>
      <p:grpSp>
        <p:nvGrpSpPr>
          <p:cNvPr id="16" name="Group 16"/>
          <p:cNvGrpSpPr/>
          <p:nvPr/>
        </p:nvGrpSpPr>
        <p:grpSpPr>
          <a:xfrm>
            <a:off x="13906125" y="1535617"/>
            <a:ext cx="4048763" cy="5130230"/>
            <a:chOff x="523292" y="-2194328"/>
            <a:chExt cx="5398351" cy="6840308"/>
          </a:xfrm>
        </p:grpSpPr>
        <p:sp>
          <p:nvSpPr>
            <p:cNvPr id="17" name="TextBox 17"/>
            <p:cNvSpPr txBox="1"/>
            <p:nvPr/>
          </p:nvSpPr>
          <p:spPr>
            <a:xfrm>
              <a:off x="523292" y="-2194328"/>
              <a:ext cx="5398351" cy="1801263"/>
            </a:xfrm>
            <a:prstGeom prst="rect">
              <a:avLst/>
            </a:prstGeom>
          </p:spPr>
          <p:txBody>
            <a:bodyPr lIns="0" tIns="0" rIns="0" bIns="0" rtlCol="0" anchor="t">
              <a:spAutoFit/>
            </a:bodyPr>
            <a:lstStyle/>
            <a:p>
              <a:pPr algn="ctr">
                <a:lnSpc>
                  <a:spcPts val="5376"/>
                </a:lnSpc>
              </a:pPr>
              <a:r>
                <a:rPr lang="en-US" sz="4200" dirty="0">
                  <a:solidFill>
                    <a:srgbClr val="000000"/>
                  </a:solidFill>
                  <a:latin typeface="Open Sans Bold"/>
                </a:rPr>
                <a:t>Course</a:t>
              </a:r>
            </a:p>
            <a:p>
              <a:pPr algn="ctr">
                <a:lnSpc>
                  <a:spcPts val="5376"/>
                </a:lnSpc>
              </a:pPr>
              <a:r>
                <a:rPr lang="en-US" sz="4200" dirty="0">
                  <a:solidFill>
                    <a:srgbClr val="000000"/>
                  </a:solidFill>
                  <a:latin typeface="Open Sans Bold"/>
                </a:rPr>
                <a:t>Load</a:t>
              </a:r>
            </a:p>
          </p:txBody>
        </p:sp>
        <p:sp>
          <p:nvSpPr>
            <p:cNvPr id="18" name="TextBox 18"/>
            <p:cNvSpPr txBox="1"/>
            <p:nvPr/>
          </p:nvSpPr>
          <p:spPr>
            <a:xfrm>
              <a:off x="830612" y="-333931"/>
              <a:ext cx="4783714" cy="4979911"/>
            </a:xfrm>
            <a:prstGeom prst="rect">
              <a:avLst/>
            </a:prstGeom>
          </p:spPr>
          <p:txBody>
            <a:bodyPr lIns="0" tIns="0" rIns="0" bIns="0" rtlCol="0" anchor="t">
              <a:spAutoFit/>
            </a:bodyPr>
            <a:lstStyle/>
            <a:p>
              <a:pPr algn="ctr">
                <a:lnSpc>
                  <a:spcPts val="4200"/>
                </a:lnSpc>
              </a:pPr>
              <a:r>
                <a:rPr lang="en-US" sz="3000" dirty="0">
                  <a:solidFill>
                    <a:srgbClr val="000000"/>
                  </a:solidFill>
                  <a:latin typeface="Open Sans"/>
                </a:rPr>
                <a:t>Students are enrolled as full-time college students and take a minimum of 12 college hours a semester.</a:t>
              </a:r>
            </a:p>
          </p:txBody>
        </p:sp>
      </p:grpSp>
    </p:spTree>
    <p:extLst>
      <p:ext uri="{BB962C8B-B14F-4D97-AF65-F5344CB8AC3E}">
        <p14:creationId xmlns:p14="http://schemas.microsoft.com/office/powerpoint/2010/main" val="11041529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C924"/>
        </a:solidFill>
        <a:effectLst/>
      </p:bgPr>
    </p:bg>
    <p:spTree>
      <p:nvGrpSpPr>
        <p:cNvPr id="1" name=""/>
        <p:cNvGrpSpPr/>
        <p:nvPr/>
      </p:nvGrpSpPr>
      <p:grpSpPr>
        <a:xfrm>
          <a:off x="0" y="0"/>
          <a:ext cx="0" cy="0"/>
          <a:chOff x="0" y="0"/>
          <a:chExt cx="0" cy="0"/>
        </a:xfrm>
      </p:grpSpPr>
      <p:sp>
        <p:nvSpPr>
          <p:cNvPr id="2" name="AutoShape 2"/>
          <p:cNvSpPr/>
          <p:nvPr/>
        </p:nvSpPr>
        <p:spPr>
          <a:xfrm>
            <a:off x="0" y="0"/>
            <a:ext cx="18288000" cy="1438621"/>
          </a:xfrm>
          <a:prstGeom prst="rect">
            <a:avLst/>
          </a:prstGeom>
          <a:solidFill>
            <a:srgbClr val="C20530"/>
          </a:solidFill>
        </p:spPr>
        <p:txBody>
          <a:bodyPr/>
          <a:lstStyle/>
          <a:p>
            <a:endParaRPr lang="en-US"/>
          </a:p>
        </p:txBody>
      </p:sp>
      <p:sp>
        <p:nvSpPr>
          <p:cNvPr id="3" name="AutoShape 3"/>
          <p:cNvSpPr/>
          <p:nvPr/>
        </p:nvSpPr>
        <p:spPr>
          <a:xfrm>
            <a:off x="4774344" y="3574618"/>
            <a:ext cx="9525" cy="5882560"/>
          </a:xfrm>
          <a:prstGeom prst="rect">
            <a:avLst/>
          </a:prstGeom>
          <a:solidFill>
            <a:srgbClr val="FFFFFF">
              <a:alpha val="19608"/>
            </a:srgbClr>
          </a:solidFill>
        </p:spPr>
        <p:txBody>
          <a:bodyPr/>
          <a:lstStyle/>
          <a:p>
            <a:endParaRPr lang="en-US"/>
          </a:p>
        </p:txBody>
      </p:sp>
      <p:sp>
        <p:nvSpPr>
          <p:cNvPr id="4" name="TextBox 4"/>
          <p:cNvSpPr txBox="1"/>
          <p:nvPr/>
        </p:nvSpPr>
        <p:spPr>
          <a:xfrm>
            <a:off x="842088" y="421184"/>
            <a:ext cx="17217312" cy="934166"/>
          </a:xfrm>
          <a:prstGeom prst="rect">
            <a:avLst/>
          </a:prstGeom>
        </p:spPr>
        <p:txBody>
          <a:bodyPr wrap="square" lIns="0" tIns="0" rIns="0" bIns="0" rtlCol="0" anchor="t">
            <a:spAutoFit/>
          </a:bodyPr>
          <a:lstStyle/>
          <a:p>
            <a:pPr>
              <a:lnSpc>
                <a:spcPts val="7226"/>
              </a:lnSpc>
            </a:pPr>
            <a:r>
              <a:rPr lang="en-US" sz="7299" b="1" spc="-182" dirty="0">
                <a:solidFill>
                  <a:srgbClr val="FFFFFF"/>
                </a:solidFill>
                <a:latin typeface="Canva Sans" panose="020B0604020202020204" charset="0"/>
              </a:rPr>
              <a:t>CHS at a Glance</a:t>
            </a:r>
          </a:p>
        </p:txBody>
      </p:sp>
      <p:grpSp>
        <p:nvGrpSpPr>
          <p:cNvPr id="5" name="Group 5"/>
          <p:cNvGrpSpPr/>
          <p:nvPr/>
        </p:nvGrpSpPr>
        <p:grpSpPr>
          <a:xfrm>
            <a:off x="483411" y="2175753"/>
            <a:ext cx="3818523" cy="5027062"/>
            <a:chOff x="-4" y="-1262696"/>
            <a:chExt cx="5091365" cy="6702747"/>
          </a:xfrm>
        </p:grpSpPr>
        <p:sp>
          <p:nvSpPr>
            <p:cNvPr id="6" name="TextBox 6"/>
            <p:cNvSpPr txBox="1"/>
            <p:nvPr/>
          </p:nvSpPr>
          <p:spPr>
            <a:xfrm>
              <a:off x="-4" y="-1262696"/>
              <a:ext cx="5091365" cy="877933"/>
            </a:xfrm>
            <a:prstGeom prst="rect">
              <a:avLst/>
            </a:prstGeom>
          </p:spPr>
          <p:txBody>
            <a:bodyPr lIns="0" tIns="0" rIns="0" bIns="0" rtlCol="0" anchor="t">
              <a:spAutoFit/>
            </a:bodyPr>
            <a:lstStyle/>
            <a:p>
              <a:pPr marL="0" lvl="0" indent="0" algn="ctr">
                <a:lnSpc>
                  <a:spcPts val="5376"/>
                </a:lnSpc>
              </a:pPr>
              <a:r>
                <a:rPr lang="en-US" sz="4200" dirty="0">
                  <a:solidFill>
                    <a:srgbClr val="000000"/>
                  </a:solidFill>
                  <a:latin typeface="Open Sans Bold"/>
                </a:rPr>
                <a:t>Age Level</a:t>
              </a:r>
            </a:p>
          </p:txBody>
        </p:sp>
        <p:sp>
          <p:nvSpPr>
            <p:cNvPr id="7" name="TextBox 7"/>
            <p:cNvSpPr txBox="1"/>
            <p:nvPr/>
          </p:nvSpPr>
          <p:spPr>
            <a:xfrm>
              <a:off x="289840" y="-258003"/>
              <a:ext cx="4511680" cy="5698054"/>
            </a:xfrm>
            <a:prstGeom prst="rect">
              <a:avLst/>
            </a:prstGeom>
          </p:spPr>
          <p:txBody>
            <a:bodyPr lIns="0" tIns="0" rIns="0" bIns="0" rtlCol="0" anchor="t">
              <a:spAutoFit/>
            </a:bodyPr>
            <a:lstStyle/>
            <a:p>
              <a:pPr algn="ctr">
                <a:lnSpc>
                  <a:spcPts val="4200"/>
                </a:lnSpc>
              </a:pPr>
              <a:r>
                <a:rPr lang="en-US" sz="3000" dirty="0">
                  <a:solidFill>
                    <a:srgbClr val="000000"/>
                  </a:solidFill>
                  <a:latin typeface="Open Sans"/>
                </a:rPr>
                <a:t>Students may begin taking college classes as early as their ninth-grade year based on their school district’s policy.</a:t>
              </a:r>
            </a:p>
          </p:txBody>
        </p:sp>
      </p:grpSp>
      <p:sp>
        <p:nvSpPr>
          <p:cNvPr id="8" name="AutoShape 8"/>
          <p:cNvSpPr/>
          <p:nvPr/>
        </p:nvSpPr>
        <p:spPr>
          <a:xfrm>
            <a:off x="9139238" y="3574618"/>
            <a:ext cx="9525" cy="5882560"/>
          </a:xfrm>
          <a:prstGeom prst="rect">
            <a:avLst/>
          </a:prstGeom>
          <a:solidFill>
            <a:srgbClr val="FFFFFF">
              <a:alpha val="19608"/>
            </a:srgbClr>
          </a:solidFill>
        </p:spPr>
        <p:txBody>
          <a:bodyPr/>
          <a:lstStyle/>
          <a:p>
            <a:endParaRPr lang="en-US"/>
          </a:p>
        </p:txBody>
      </p:sp>
      <p:grpSp>
        <p:nvGrpSpPr>
          <p:cNvPr id="9" name="Group 9"/>
          <p:cNvGrpSpPr/>
          <p:nvPr/>
        </p:nvGrpSpPr>
        <p:grpSpPr>
          <a:xfrm>
            <a:off x="5053963" y="1509295"/>
            <a:ext cx="3824565" cy="5695161"/>
            <a:chOff x="-135436" y="-2153497"/>
            <a:chExt cx="5099420" cy="7593553"/>
          </a:xfrm>
        </p:grpSpPr>
        <p:sp>
          <p:nvSpPr>
            <p:cNvPr id="10" name="TextBox 10"/>
            <p:cNvSpPr txBox="1"/>
            <p:nvPr/>
          </p:nvSpPr>
          <p:spPr>
            <a:xfrm>
              <a:off x="-135436" y="-2153497"/>
              <a:ext cx="5099420" cy="1801263"/>
            </a:xfrm>
            <a:prstGeom prst="rect">
              <a:avLst/>
            </a:prstGeom>
          </p:spPr>
          <p:txBody>
            <a:bodyPr lIns="0" tIns="0" rIns="0" bIns="0" rtlCol="0" anchor="t">
              <a:spAutoFit/>
            </a:bodyPr>
            <a:lstStyle/>
            <a:p>
              <a:pPr marL="0" lvl="0" indent="0" algn="ctr">
                <a:lnSpc>
                  <a:spcPts val="5376"/>
                </a:lnSpc>
              </a:pPr>
              <a:r>
                <a:rPr lang="en-US" sz="4200" dirty="0">
                  <a:solidFill>
                    <a:srgbClr val="000000"/>
                  </a:solidFill>
                  <a:latin typeface="Open Sans Bold"/>
                </a:rPr>
                <a:t>Student</a:t>
              </a:r>
            </a:p>
            <a:p>
              <a:pPr marL="0" lvl="0" indent="0" algn="ctr">
                <a:lnSpc>
                  <a:spcPts val="5376"/>
                </a:lnSpc>
              </a:pPr>
              <a:r>
                <a:rPr lang="en-US" sz="4200" dirty="0">
                  <a:solidFill>
                    <a:srgbClr val="000000"/>
                  </a:solidFill>
                  <a:latin typeface="Open Sans Bold"/>
                </a:rPr>
                <a:t>Success</a:t>
              </a:r>
            </a:p>
          </p:txBody>
        </p:sp>
        <p:sp>
          <p:nvSpPr>
            <p:cNvPr id="11" name="TextBox 11"/>
            <p:cNvSpPr txBox="1"/>
            <p:nvPr/>
          </p:nvSpPr>
          <p:spPr>
            <a:xfrm>
              <a:off x="154867" y="-258004"/>
              <a:ext cx="4518817" cy="5698060"/>
            </a:xfrm>
            <a:prstGeom prst="rect">
              <a:avLst/>
            </a:prstGeom>
          </p:spPr>
          <p:txBody>
            <a:bodyPr lIns="0" tIns="0" rIns="0" bIns="0" rtlCol="0" anchor="t">
              <a:spAutoFit/>
            </a:bodyPr>
            <a:lstStyle/>
            <a:p>
              <a:pPr algn="ctr">
                <a:lnSpc>
                  <a:spcPts val="4200"/>
                </a:lnSpc>
              </a:pPr>
              <a:r>
                <a:rPr lang="en-US" sz="3000" dirty="0">
                  <a:solidFill>
                    <a:srgbClr val="000000"/>
                  </a:solidFill>
                  <a:latin typeface="Open Sans"/>
                </a:rPr>
                <a:t>Student Success classes provide students with activities to learn how to be successful in college and the workplace.</a:t>
              </a:r>
            </a:p>
          </p:txBody>
        </p:sp>
      </p:grpSp>
      <p:sp>
        <p:nvSpPr>
          <p:cNvPr id="12" name="AutoShape 12"/>
          <p:cNvSpPr/>
          <p:nvPr/>
        </p:nvSpPr>
        <p:spPr>
          <a:xfrm>
            <a:off x="13504131" y="3574618"/>
            <a:ext cx="9525" cy="5882560"/>
          </a:xfrm>
          <a:prstGeom prst="rect">
            <a:avLst/>
          </a:prstGeom>
          <a:solidFill>
            <a:srgbClr val="FFFFFF">
              <a:alpha val="19608"/>
            </a:srgbClr>
          </a:solidFill>
        </p:spPr>
        <p:txBody>
          <a:bodyPr/>
          <a:lstStyle/>
          <a:p>
            <a:endParaRPr lang="en-US"/>
          </a:p>
        </p:txBody>
      </p:sp>
      <p:grpSp>
        <p:nvGrpSpPr>
          <p:cNvPr id="13" name="Group 13"/>
          <p:cNvGrpSpPr/>
          <p:nvPr/>
        </p:nvGrpSpPr>
        <p:grpSpPr>
          <a:xfrm>
            <a:off x="9322361" y="2177394"/>
            <a:ext cx="3970092" cy="2334017"/>
            <a:chOff x="0" y="-1338624"/>
            <a:chExt cx="5293456" cy="3112021"/>
          </a:xfrm>
        </p:grpSpPr>
        <p:sp>
          <p:nvSpPr>
            <p:cNvPr id="14" name="TextBox 14"/>
            <p:cNvSpPr txBox="1"/>
            <p:nvPr/>
          </p:nvSpPr>
          <p:spPr>
            <a:xfrm>
              <a:off x="0" y="-1338624"/>
              <a:ext cx="5293456" cy="877933"/>
            </a:xfrm>
            <a:prstGeom prst="rect">
              <a:avLst/>
            </a:prstGeom>
          </p:spPr>
          <p:txBody>
            <a:bodyPr lIns="0" tIns="0" rIns="0" bIns="0" rtlCol="0" anchor="t">
              <a:spAutoFit/>
            </a:bodyPr>
            <a:lstStyle/>
            <a:p>
              <a:pPr marL="0" lvl="0" indent="0" algn="ctr">
                <a:lnSpc>
                  <a:spcPts val="5376"/>
                </a:lnSpc>
              </a:pPr>
              <a:r>
                <a:rPr lang="en-US" sz="4200" dirty="0">
                  <a:solidFill>
                    <a:srgbClr val="000000"/>
                  </a:solidFill>
                  <a:latin typeface="Open Sans Bold"/>
                </a:rPr>
                <a:t>Textbooks</a:t>
              </a:r>
            </a:p>
          </p:txBody>
        </p:sp>
        <p:sp>
          <p:nvSpPr>
            <p:cNvPr id="15" name="TextBox 15"/>
            <p:cNvSpPr txBox="1"/>
            <p:nvPr/>
          </p:nvSpPr>
          <p:spPr>
            <a:xfrm>
              <a:off x="301347" y="-333931"/>
              <a:ext cx="4690761" cy="2107328"/>
            </a:xfrm>
            <a:prstGeom prst="rect">
              <a:avLst/>
            </a:prstGeom>
          </p:spPr>
          <p:txBody>
            <a:bodyPr lIns="0" tIns="0" rIns="0" bIns="0" rtlCol="0" anchor="t">
              <a:spAutoFit/>
            </a:bodyPr>
            <a:lstStyle/>
            <a:p>
              <a:pPr algn="ctr">
                <a:lnSpc>
                  <a:spcPts val="4200"/>
                </a:lnSpc>
              </a:pPr>
              <a:r>
                <a:rPr lang="en-US" sz="3000" dirty="0">
                  <a:solidFill>
                    <a:srgbClr val="000000"/>
                  </a:solidFill>
                  <a:latin typeface="Open Sans"/>
                </a:rPr>
                <a:t>CHS maintains a textbook lending library.</a:t>
              </a:r>
            </a:p>
          </p:txBody>
        </p:sp>
      </p:grpSp>
      <p:grpSp>
        <p:nvGrpSpPr>
          <p:cNvPr id="16" name="Group 16"/>
          <p:cNvGrpSpPr/>
          <p:nvPr/>
        </p:nvGrpSpPr>
        <p:grpSpPr>
          <a:xfrm>
            <a:off x="13893020" y="2177394"/>
            <a:ext cx="4048763" cy="5122718"/>
            <a:chOff x="-12700" y="-1338625"/>
            <a:chExt cx="5398351" cy="6830288"/>
          </a:xfrm>
        </p:grpSpPr>
        <p:sp>
          <p:nvSpPr>
            <p:cNvPr id="17" name="TextBox 17"/>
            <p:cNvSpPr txBox="1"/>
            <p:nvPr/>
          </p:nvSpPr>
          <p:spPr>
            <a:xfrm>
              <a:off x="-12700" y="-1338625"/>
              <a:ext cx="5398351" cy="877933"/>
            </a:xfrm>
            <a:prstGeom prst="rect">
              <a:avLst/>
            </a:prstGeom>
          </p:spPr>
          <p:txBody>
            <a:bodyPr lIns="0" tIns="0" rIns="0" bIns="0" rtlCol="0" anchor="t">
              <a:spAutoFit/>
            </a:bodyPr>
            <a:lstStyle/>
            <a:p>
              <a:pPr algn="ctr">
                <a:lnSpc>
                  <a:spcPts val="5376"/>
                </a:lnSpc>
              </a:pPr>
              <a:r>
                <a:rPr lang="en-US" sz="4200" dirty="0">
                  <a:solidFill>
                    <a:srgbClr val="000000"/>
                  </a:solidFill>
                  <a:latin typeface="Open Sans Bold"/>
                </a:rPr>
                <a:t>CHS Banquet</a:t>
              </a:r>
            </a:p>
          </p:txBody>
        </p:sp>
        <p:sp>
          <p:nvSpPr>
            <p:cNvPr id="18" name="TextBox 18"/>
            <p:cNvSpPr txBox="1"/>
            <p:nvPr/>
          </p:nvSpPr>
          <p:spPr>
            <a:xfrm>
              <a:off x="419012" y="-206391"/>
              <a:ext cx="4783714" cy="5698054"/>
            </a:xfrm>
            <a:prstGeom prst="rect">
              <a:avLst/>
            </a:prstGeom>
          </p:spPr>
          <p:txBody>
            <a:bodyPr lIns="0" tIns="0" rIns="0" bIns="0" rtlCol="0" anchor="t">
              <a:spAutoFit/>
            </a:bodyPr>
            <a:lstStyle/>
            <a:p>
              <a:pPr algn="ctr">
                <a:lnSpc>
                  <a:spcPts val="4200"/>
                </a:lnSpc>
              </a:pPr>
              <a:r>
                <a:rPr lang="en-US" sz="3000" dirty="0">
                  <a:solidFill>
                    <a:srgbClr val="000000"/>
                  </a:solidFill>
                  <a:latin typeface="Open Sans"/>
                </a:rPr>
                <a:t>CHS holds a yearly Graduation Banquet where students receive CHS cords to wear at their public high school graduation ceremony.</a:t>
              </a: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469BD8"/>
        </a:solidFill>
        <a:effectLst/>
      </p:bgPr>
    </p:bg>
    <p:spTree>
      <p:nvGrpSpPr>
        <p:cNvPr id="1" name=""/>
        <p:cNvGrpSpPr/>
        <p:nvPr/>
      </p:nvGrpSpPr>
      <p:grpSpPr>
        <a:xfrm>
          <a:off x="0" y="0"/>
          <a:ext cx="0" cy="0"/>
          <a:chOff x="0" y="0"/>
          <a:chExt cx="0" cy="0"/>
        </a:xfrm>
      </p:grpSpPr>
      <p:sp>
        <p:nvSpPr>
          <p:cNvPr id="2" name="AutoShape 2"/>
          <p:cNvSpPr/>
          <p:nvPr/>
        </p:nvSpPr>
        <p:spPr>
          <a:xfrm>
            <a:off x="11806335" y="0"/>
            <a:ext cx="6878216" cy="10287000"/>
          </a:xfrm>
          <a:prstGeom prst="rect">
            <a:avLst/>
          </a:prstGeom>
          <a:solidFill>
            <a:srgbClr val="DF682D"/>
          </a:solidFill>
        </p:spPr>
        <p:txBody>
          <a:bodyPr/>
          <a:lstStyle/>
          <a:p>
            <a:endParaRPr lang="en-US"/>
          </a:p>
        </p:txBody>
      </p:sp>
      <p:grpSp>
        <p:nvGrpSpPr>
          <p:cNvPr id="3" name="Group 3"/>
          <p:cNvGrpSpPr/>
          <p:nvPr/>
        </p:nvGrpSpPr>
        <p:grpSpPr>
          <a:xfrm>
            <a:off x="415115" y="4000500"/>
            <a:ext cx="10979647" cy="4348410"/>
            <a:chOff x="-788781" y="1890134"/>
            <a:chExt cx="14095434" cy="5797882"/>
          </a:xfrm>
        </p:grpSpPr>
        <p:sp>
          <p:nvSpPr>
            <p:cNvPr id="4" name="TextBox 4"/>
            <p:cNvSpPr txBox="1"/>
            <p:nvPr/>
          </p:nvSpPr>
          <p:spPr>
            <a:xfrm>
              <a:off x="-788781" y="1890134"/>
              <a:ext cx="14095434" cy="2403735"/>
            </a:xfrm>
            <a:prstGeom prst="rect">
              <a:avLst/>
            </a:prstGeom>
          </p:spPr>
          <p:txBody>
            <a:bodyPr wrap="square" lIns="0" tIns="0" rIns="0" bIns="0" rtlCol="0" anchor="t">
              <a:spAutoFit/>
            </a:bodyPr>
            <a:lstStyle/>
            <a:p>
              <a:pPr marL="0" lvl="0" indent="0" algn="ctr">
                <a:lnSpc>
                  <a:spcPts val="7229"/>
                </a:lnSpc>
                <a:spcBef>
                  <a:spcPct val="0"/>
                </a:spcBef>
              </a:pPr>
              <a:r>
                <a:rPr lang="en-US" sz="5648" u="sng" spc="-141" dirty="0">
                  <a:solidFill>
                    <a:srgbClr val="FFFFFF"/>
                  </a:solidFill>
                  <a:latin typeface="Canva Sans" panose="020B0604020202020204" charset="0"/>
                </a:rPr>
                <a:t>Collegiate High School students receive a tuition discount.</a:t>
              </a:r>
            </a:p>
          </p:txBody>
        </p:sp>
        <p:sp>
          <p:nvSpPr>
            <p:cNvPr id="5" name="TextBox 5"/>
            <p:cNvSpPr txBox="1"/>
            <p:nvPr/>
          </p:nvSpPr>
          <p:spPr>
            <a:xfrm>
              <a:off x="-459238" y="4917855"/>
              <a:ext cx="13436346" cy="2770161"/>
            </a:xfrm>
            <a:prstGeom prst="rect">
              <a:avLst/>
            </a:prstGeom>
          </p:spPr>
          <p:txBody>
            <a:bodyPr wrap="square" lIns="0" tIns="0" rIns="0" bIns="0" rtlCol="0" anchor="t">
              <a:spAutoFit/>
            </a:bodyPr>
            <a:lstStyle/>
            <a:p>
              <a:pPr>
                <a:lnSpc>
                  <a:spcPts val="4094"/>
                </a:lnSpc>
                <a:spcBef>
                  <a:spcPts val="3069"/>
                </a:spcBef>
              </a:pPr>
              <a:r>
                <a:rPr lang="en-US" sz="3200" dirty="0">
                  <a:solidFill>
                    <a:srgbClr val="FFFFFF"/>
                  </a:solidFill>
                  <a:latin typeface="Open Sans"/>
                </a:rPr>
                <a:t>The college has adopted a new flat-rate tuition model effective Fall 2024.  The cost for Collegiate High School students will be $31 per credit hour.  A 12-credit hour semester will be approximately $372.</a:t>
              </a:r>
            </a:p>
          </p:txBody>
        </p:sp>
      </p:grpSp>
      <p:sp>
        <p:nvSpPr>
          <p:cNvPr id="6" name="TextBox 6"/>
          <p:cNvSpPr txBox="1"/>
          <p:nvPr/>
        </p:nvSpPr>
        <p:spPr>
          <a:xfrm>
            <a:off x="379879" y="413037"/>
            <a:ext cx="11050121" cy="3199594"/>
          </a:xfrm>
          <a:prstGeom prst="rect">
            <a:avLst/>
          </a:prstGeom>
        </p:spPr>
        <p:txBody>
          <a:bodyPr wrap="square" lIns="0" tIns="0" rIns="0" bIns="0" rtlCol="0" anchor="t">
            <a:spAutoFit/>
          </a:bodyPr>
          <a:lstStyle/>
          <a:p>
            <a:pPr algn="ctr">
              <a:lnSpc>
                <a:spcPts val="12880"/>
              </a:lnSpc>
            </a:pPr>
            <a:r>
              <a:rPr lang="en-US" sz="9200" dirty="0">
                <a:solidFill>
                  <a:srgbClr val="FFFFFF"/>
                </a:solidFill>
                <a:latin typeface="Canva Sans Bold"/>
              </a:rPr>
              <a:t>Cost of Collegiate</a:t>
            </a:r>
          </a:p>
          <a:p>
            <a:pPr algn="ctr">
              <a:lnSpc>
                <a:spcPts val="12880"/>
              </a:lnSpc>
            </a:pPr>
            <a:r>
              <a:rPr lang="en-US" sz="9200" dirty="0">
                <a:solidFill>
                  <a:srgbClr val="FFFFFF"/>
                </a:solidFill>
                <a:latin typeface="Canva Sans Bold"/>
              </a:rPr>
              <a:t>High School</a:t>
            </a:r>
          </a:p>
        </p:txBody>
      </p:sp>
      <p:pic>
        <p:nvPicPr>
          <p:cNvPr id="9" name="Picture 8" descr="Two girls smiling at the camera&#10;&#10;Description automatically generated">
            <a:extLst>
              <a:ext uri="{FF2B5EF4-FFF2-40B4-BE49-F238E27FC236}">
                <a16:creationId xmlns:a16="http://schemas.microsoft.com/office/drawing/2014/main" id="{51C42A93-5020-66C2-895C-D56B70ECC37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288" r="7503"/>
          <a:stretch/>
        </p:blipFill>
        <p:spPr>
          <a:xfrm>
            <a:off x="11973912" y="2692381"/>
            <a:ext cx="6412756" cy="4902238"/>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5"/>
          <p:cNvSpPr/>
          <p:nvPr/>
        </p:nvSpPr>
        <p:spPr>
          <a:xfrm>
            <a:off x="0" y="2857500"/>
            <a:ext cx="8001000" cy="7429500"/>
          </a:xfrm>
          <a:prstGeom prst="rect">
            <a:avLst/>
          </a:prstGeom>
          <a:solidFill>
            <a:srgbClr val="F6F6F6">
              <a:alpha val="65882"/>
            </a:srgbClr>
          </a:solidFill>
        </p:spPr>
        <p:txBody>
          <a:bodyPr/>
          <a:lstStyle/>
          <a:p>
            <a:endParaRPr lang="en-US"/>
          </a:p>
        </p:txBody>
      </p:sp>
      <p:sp>
        <p:nvSpPr>
          <p:cNvPr id="9" name="TextBox 9"/>
          <p:cNvSpPr txBox="1"/>
          <p:nvPr/>
        </p:nvSpPr>
        <p:spPr>
          <a:xfrm>
            <a:off x="381000" y="419100"/>
            <a:ext cx="7467600" cy="2257028"/>
          </a:xfrm>
          <a:prstGeom prst="rect">
            <a:avLst/>
          </a:prstGeom>
        </p:spPr>
        <p:txBody>
          <a:bodyPr wrap="square" lIns="0" tIns="0" rIns="0" bIns="0" rtlCol="0" anchor="t">
            <a:spAutoFit/>
          </a:bodyPr>
          <a:lstStyle/>
          <a:p>
            <a:pPr marL="0" lvl="0" indent="0" algn="l">
              <a:lnSpc>
                <a:spcPts val="8740"/>
              </a:lnSpc>
              <a:spcBef>
                <a:spcPct val="0"/>
              </a:spcBef>
            </a:pPr>
            <a:r>
              <a:rPr lang="en-US" sz="9200" b="1" spc="-230" dirty="0">
                <a:solidFill>
                  <a:srgbClr val="191769"/>
                </a:solidFill>
                <a:latin typeface="Canva Sans" panose="020B0604020202020204" charset="0"/>
              </a:rPr>
              <a:t>Admissions</a:t>
            </a:r>
          </a:p>
          <a:p>
            <a:pPr marL="0" lvl="0" indent="0" algn="l">
              <a:lnSpc>
                <a:spcPts val="8740"/>
              </a:lnSpc>
              <a:spcBef>
                <a:spcPct val="0"/>
              </a:spcBef>
            </a:pPr>
            <a:r>
              <a:rPr lang="en-US" sz="9200" b="1" spc="-230" dirty="0">
                <a:solidFill>
                  <a:srgbClr val="191769"/>
                </a:solidFill>
                <a:latin typeface="Canva Sans" panose="020B0604020202020204" charset="0"/>
              </a:rPr>
              <a:t>Requirements</a:t>
            </a:r>
          </a:p>
        </p:txBody>
      </p:sp>
      <p:sp>
        <p:nvSpPr>
          <p:cNvPr id="2" name="AutoShape 2"/>
          <p:cNvSpPr/>
          <p:nvPr/>
        </p:nvSpPr>
        <p:spPr>
          <a:xfrm>
            <a:off x="8001000" y="0"/>
            <a:ext cx="10287000" cy="10287000"/>
          </a:xfrm>
          <a:prstGeom prst="rect">
            <a:avLst/>
          </a:prstGeom>
          <a:solidFill>
            <a:srgbClr val="DF682D"/>
          </a:solidFill>
        </p:spPr>
        <p:txBody>
          <a:bodyPr/>
          <a:lstStyle/>
          <a:p>
            <a:endParaRPr lang="en-US"/>
          </a:p>
        </p:txBody>
      </p:sp>
      <p:sp>
        <p:nvSpPr>
          <p:cNvPr id="12" name="TextBox 11">
            <a:extLst>
              <a:ext uri="{FF2B5EF4-FFF2-40B4-BE49-F238E27FC236}">
                <a16:creationId xmlns:a16="http://schemas.microsoft.com/office/drawing/2014/main" id="{D087ED2C-60DC-A2A1-9B8F-F53A50638C0A}"/>
              </a:ext>
            </a:extLst>
          </p:cNvPr>
          <p:cNvSpPr txBox="1"/>
          <p:nvPr/>
        </p:nvSpPr>
        <p:spPr>
          <a:xfrm>
            <a:off x="304800" y="3202096"/>
            <a:ext cx="6629400" cy="6740307"/>
          </a:xfrm>
          <a:prstGeom prst="rect">
            <a:avLst/>
          </a:prstGeom>
          <a:noFill/>
        </p:spPr>
        <p:txBody>
          <a:bodyPr wrap="square" rtlCol="0">
            <a:spAutoFit/>
          </a:bodyPr>
          <a:lstStyle/>
          <a:p>
            <a:pPr marL="285750" indent="-285750">
              <a:buFont typeface="Arial" panose="020B0604020202020204" pitchFamily="34" charset="0"/>
              <a:buChar char="•"/>
            </a:pPr>
            <a:r>
              <a:rPr lang="en-US" sz="4800" dirty="0">
                <a:solidFill>
                  <a:srgbClr val="191769"/>
                </a:solidFill>
                <a:latin typeface="Canva Sans" panose="020B0604020202020204" charset="0"/>
              </a:rPr>
              <a:t>Junior or Senior Classification or permission from high school</a:t>
            </a:r>
          </a:p>
          <a:p>
            <a:pPr marL="285750" indent="-285750">
              <a:buFont typeface="Arial" panose="020B0604020202020204" pitchFamily="34" charset="0"/>
              <a:buChar char="•"/>
            </a:pPr>
            <a:r>
              <a:rPr lang="en-US" sz="4800" dirty="0">
                <a:solidFill>
                  <a:srgbClr val="191769"/>
                </a:solidFill>
                <a:latin typeface="Canva Sans" panose="020B0604020202020204" charset="0"/>
              </a:rPr>
              <a:t>Passing all state assessments </a:t>
            </a:r>
          </a:p>
          <a:p>
            <a:pPr marL="285750" indent="-285750">
              <a:buFont typeface="Arial" panose="020B0604020202020204" pitchFamily="34" charset="0"/>
              <a:buChar char="•"/>
            </a:pPr>
            <a:r>
              <a:rPr lang="en-US" sz="4800" dirty="0">
                <a:solidFill>
                  <a:srgbClr val="191769"/>
                </a:solidFill>
                <a:latin typeface="Canva Sans" panose="020B0604020202020204" charset="0"/>
              </a:rPr>
              <a:t>Prefer completion of Algebra I</a:t>
            </a:r>
          </a:p>
          <a:p>
            <a:pPr marL="285750" indent="-285750">
              <a:buFont typeface="Arial" panose="020B0604020202020204" pitchFamily="34" charset="0"/>
              <a:buChar char="•"/>
            </a:pPr>
            <a:r>
              <a:rPr lang="en-US" sz="4800" dirty="0">
                <a:solidFill>
                  <a:srgbClr val="191769"/>
                </a:solidFill>
                <a:latin typeface="Canva Sans" panose="020B0604020202020204" charset="0"/>
              </a:rPr>
              <a:t>College Ready</a:t>
            </a:r>
          </a:p>
        </p:txBody>
      </p:sp>
      <p:pic>
        <p:nvPicPr>
          <p:cNvPr id="14" name="Picture 13" descr="A group of people standing together&#10;&#10;Description automatically generated">
            <a:extLst>
              <a:ext uri="{FF2B5EF4-FFF2-40B4-BE49-F238E27FC236}">
                <a16:creationId xmlns:a16="http://schemas.microsoft.com/office/drawing/2014/main" id="{CDF2C7A0-4CB0-2412-7F8D-9F7ED9E5CB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85722" y="2944457"/>
            <a:ext cx="11802278" cy="4398086"/>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C1868"/>
        </a:solidFill>
        <a:effectLst/>
      </p:bgPr>
    </p:bg>
    <p:spTree>
      <p:nvGrpSpPr>
        <p:cNvPr id="1" name=""/>
        <p:cNvGrpSpPr/>
        <p:nvPr/>
      </p:nvGrpSpPr>
      <p:grpSpPr>
        <a:xfrm>
          <a:off x="0" y="0"/>
          <a:ext cx="0" cy="0"/>
          <a:chOff x="0" y="0"/>
          <a:chExt cx="0" cy="0"/>
        </a:xfrm>
      </p:grpSpPr>
      <p:sp>
        <p:nvSpPr>
          <p:cNvPr id="2" name="AutoShape 2"/>
          <p:cNvSpPr/>
          <p:nvPr/>
        </p:nvSpPr>
        <p:spPr>
          <a:xfrm>
            <a:off x="914401" y="1421083"/>
            <a:ext cx="17373600" cy="8865917"/>
          </a:xfrm>
          <a:prstGeom prst="rect">
            <a:avLst/>
          </a:prstGeom>
          <a:solidFill>
            <a:srgbClr val="FFC924"/>
          </a:solidFill>
        </p:spPr>
        <p:txBody>
          <a:bodyPr/>
          <a:lstStyle/>
          <a:p>
            <a:endParaRPr lang="en-US"/>
          </a:p>
        </p:txBody>
      </p:sp>
      <p:sp>
        <p:nvSpPr>
          <p:cNvPr id="5" name="TextBox 5"/>
          <p:cNvSpPr txBox="1"/>
          <p:nvPr/>
        </p:nvSpPr>
        <p:spPr>
          <a:xfrm>
            <a:off x="1556337" y="287127"/>
            <a:ext cx="15175326" cy="1227141"/>
          </a:xfrm>
          <a:prstGeom prst="rect">
            <a:avLst/>
          </a:prstGeom>
        </p:spPr>
        <p:txBody>
          <a:bodyPr lIns="0" tIns="0" rIns="0" bIns="0" rtlCol="0" anchor="t">
            <a:spAutoFit/>
          </a:bodyPr>
          <a:lstStyle/>
          <a:p>
            <a:pPr marL="0" lvl="0" indent="0" algn="ctr">
              <a:lnSpc>
                <a:spcPts val="9120"/>
              </a:lnSpc>
              <a:spcBef>
                <a:spcPct val="0"/>
              </a:spcBef>
            </a:pPr>
            <a:r>
              <a:rPr lang="en-US" sz="9402" spc="-235" dirty="0">
                <a:solidFill>
                  <a:srgbClr val="FFFFFF"/>
                </a:solidFill>
                <a:latin typeface="Canva Sans Bold" panose="020B0604020202020204" charset="0"/>
              </a:rPr>
              <a:t>Admissions Requirements</a:t>
            </a:r>
          </a:p>
        </p:txBody>
      </p:sp>
      <p:sp>
        <p:nvSpPr>
          <p:cNvPr id="6" name="TextBox 6"/>
          <p:cNvSpPr txBox="1"/>
          <p:nvPr/>
        </p:nvSpPr>
        <p:spPr>
          <a:xfrm>
            <a:off x="1219200" y="1589162"/>
            <a:ext cx="10787955" cy="620619"/>
          </a:xfrm>
          <a:prstGeom prst="rect">
            <a:avLst/>
          </a:prstGeom>
        </p:spPr>
        <p:txBody>
          <a:bodyPr lIns="0" tIns="0" rIns="0" bIns="0" rtlCol="0" anchor="t">
            <a:spAutoFit/>
          </a:bodyPr>
          <a:lstStyle/>
          <a:p>
            <a:pPr>
              <a:lnSpc>
                <a:spcPts val="4759"/>
              </a:lnSpc>
            </a:pPr>
            <a:r>
              <a:rPr lang="en-US" sz="4800" dirty="0">
                <a:solidFill>
                  <a:srgbClr val="000000"/>
                </a:solidFill>
                <a:latin typeface="Canva Sans Bold"/>
              </a:rPr>
              <a:t>Student</a:t>
            </a:r>
          </a:p>
        </p:txBody>
      </p:sp>
      <p:sp>
        <p:nvSpPr>
          <p:cNvPr id="9" name="TextBox 8">
            <a:extLst>
              <a:ext uri="{FF2B5EF4-FFF2-40B4-BE49-F238E27FC236}">
                <a16:creationId xmlns:a16="http://schemas.microsoft.com/office/drawing/2014/main" id="{66524AFF-8DC4-7CDF-8818-05AE71D8B27C}"/>
              </a:ext>
            </a:extLst>
          </p:cNvPr>
          <p:cNvSpPr txBox="1"/>
          <p:nvPr/>
        </p:nvSpPr>
        <p:spPr>
          <a:xfrm>
            <a:off x="1981198" y="2209781"/>
            <a:ext cx="15468602" cy="7478970"/>
          </a:xfrm>
          <a:prstGeom prst="rect">
            <a:avLst/>
          </a:prstGeom>
          <a:noFill/>
        </p:spPr>
        <p:txBody>
          <a:bodyPr wrap="square" rtlCol="0">
            <a:spAutoFit/>
          </a:bodyPr>
          <a:lstStyle/>
          <a:p>
            <a:pPr marL="514350" indent="-514350">
              <a:buFont typeface="+mj-lt"/>
              <a:buAutoNum type="arabicPeriod"/>
            </a:pPr>
            <a:r>
              <a:rPr lang="en-US" sz="4000" b="1" dirty="0">
                <a:latin typeface="Canva Sans" panose="020B0604020202020204" charset="0"/>
              </a:rPr>
              <a:t>Meet with high school counselor for school procedures</a:t>
            </a:r>
          </a:p>
          <a:p>
            <a:pPr marL="514350" indent="-514350">
              <a:buFont typeface="+mj-lt"/>
              <a:buAutoNum type="arabicPeriod"/>
            </a:pPr>
            <a:r>
              <a:rPr lang="en-US" sz="4000" b="1" dirty="0">
                <a:latin typeface="Canva Sans" panose="020B0604020202020204" charset="0"/>
              </a:rPr>
              <a:t>Complete online application for COM (</a:t>
            </a:r>
            <a:r>
              <a:rPr lang="en-US" sz="4000" b="1" dirty="0" err="1">
                <a:latin typeface="Canva Sans" panose="020B0604020202020204" charset="0"/>
              </a:rPr>
              <a:t>ApplyTexas</a:t>
            </a:r>
            <a:r>
              <a:rPr lang="en-US" sz="4000" b="1" dirty="0">
                <a:latin typeface="Canva Sans" panose="020B0604020202020204" charset="0"/>
              </a:rPr>
              <a:t>)</a:t>
            </a:r>
          </a:p>
          <a:p>
            <a:pPr marL="514350" indent="-514350">
              <a:buFont typeface="+mj-lt"/>
              <a:buAutoNum type="arabicPeriod"/>
            </a:pPr>
            <a:r>
              <a:rPr lang="en-US" sz="4000" b="1" dirty="0">
                <a:latin typeface="Canva Sans" panose="020B0604020202020204" charset="0"/>
              </a:rPr>
              <a:t>Pass the TSIA2 Assessment (ACT/SAT/PSAT/EOC)</a:t>
            </a:r>
          </a:p>
          <a:p>
            <a:pPr lvl="3"/>
            <a:r>
              <a:rPr lang="en-US" sz="4000" b="1" dirty="0">
                <a:latin typeface="Canva Sans" panose="020B0604020202020204" charset="0"/>
              </a:rPr>
              <a:t>Prepare for TSIA2: </a:t>
            </a:r>
            <a:r>
              <a:rPr lang="en-US" sz="4000" b="1" dirty="0">
                <a:latin typeface="Canva Sans" panose="020B0604020202020204" charset="0"/>
                <a:hlinkClick r:id="rId3"/>
              </a:rPr>
              <a:t>https://tsia2.pearsonperspective.com</a:t>
            </a:r>
            <a:r>
              <a:rPr lang="en-US" sz="4000" b="1" dirty="0">
                <a:latin typeface="Canva Sans" panose="020B0604020202020204" charset="0"/>
              </a:rPr>
              <a:t> </a:t>
            </a:r>
          </a:p>
          <a:p>
            <a:pPr marL="514350" indent="-514350">
              <a:buFont typeface="+mj-lt"/>
              <a:buAutoNum type="arabicPeriod"/>
            </a:pPr>
            <a:r>
              <a:rPr lang="en-US" sz="4000" b="1" dirty="0">
                <a:latin typeface="Canva Sans" panose="020B0604020202020204" charset="0"/>
              </a:rPr>
              <a:t>Complete CHS application (</a:t>
            </a:r>
            <a:r>
              <a:rPr lang="en-US" sz="4000" b="1" dirty="0">
                <a:latin typeface="Canva Sans" panose="020B0604020202020204" charset="0"/>
                <a:hlinkClick r:id="rId4"/>
              </a:rPr>
              <a:t>www.com.edu/chs</a:t>
            </a:r>
            <a:r>
              <a:rPr lang="en-US" sz="4000" b="1" dirty="0">
                <a:latin typeface="Canva Sans" panose="020B0604020202020204" charset="0"/>
              </a:rPr>
              <a:t>)</a:t>
            </a:r>
          </a:p>
          <a:p>
            <a:pPr marL="514350" indent="-514350">
              <a:buFont typeface="+mj-lt"/>
              <a:buAutoNum type="arabicPeriod"/>
            </a:pPr>
            <a:r>
              <a:rPr lang="en-US" sz="4000" b="1" dirty="0">
                <a:latin typeface="Canva Sans" panose="020B0604020202020204" charset="0"/>
              </a:rPr>
              <a:t>Parents sign and complete recommendation form</a:t>
            </a:r>
          </a:p>
          <a:p>
            <a:pPr marL="514350" indent="-514350">
              <a:buFont typeface="+mj-lt"/>
              <a:buAutoNum type="arabicPeriod"/>
            </a:pPr>
            <a:r>
              <a:rPr lang="en-US" sz="4000" b="1" dirty="0">
                <a:latin typeface="Canva Sans" panose="020B0604020202020204" charset="0"/>
              </a:rPr>
              <a:t>Forward teacher, counselor and assistant principal recommendations</a:t>
            </a:r>
          </a:p>
          <a:p>
            <a:pPr marL="514350" indent="-514350">
              <a:buFont typeface="+mj-lt"/>
              <a:buAutoNum type="arabicPeriod"/>
            </a:pPr>
            <a:r>
              <a:rPr lang="en-US" sz="4000" b="1" dirty="0">
                <a:latin typeface="Canva Sans" panose="020B0604020202020204" charset="0"/>
              </a:rPr>
              <a:t>Write a personal essay</a:t>
            </a:r>
          </a:p>
          <a:p>
            <a:pPr marL="514350" indent="-514350">
              <a:buFont typeface="+mj-lt"/>
              <a:buAutoNum type="arabicPeriod"/>
            </a:pPr>
            <a:r>
              <a:rPr lang="en-US" sz="4000" b="1" dirty="0">
                <a:latin typeface="Canva Sans" panose="020B0604020202020204" charset="0"/>
              </a:rPr>
              <a:t>Submit completed application to your high school campus counselor or to the CHS office for private school students</a:t>
            </a:r>
          </a:p>
          <a:p>
            <a:pPr marL="514350" indent="-514350">
              <a:buFont typeface="+mj-lt"/>
              <a:buAutoNum type="arabicPeriod"/>
            </a:pPr>
            <a:r>
              <a:rPr lang="en-US" sz="4000" b="1" dirty="0">
                <a:latin typeface="Canva Sans" panose="020B0604020202020204" charset="0"/>
              </a:rPr>
              <a:t>Meningococcal Meningitis Vaccination required</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20530"/>
        </a:solidFill>
        <a:effectLst/>
      </p:bgPr>
    </p:bg>
    <p:spTree>
      <p:nvGrpSpPr>
        <p:cNvPr id="1" name=""/>
        <p:cNvGrpSpPr/>
        <p:nvPr/>
      </p:nvGrpSpPr>
      <p:grpSpPr>
        <a:xfrm>
          <a:off x="0" y="0"/>
          <a:ext cx="0" cy="0"/>
          <a:chOff x="0" y="0"/>
          <a:chExt cx="0" cy="0"/>
        </a:xfrm>
      </p:grpSpPr>
      <p:sp>
        <p:nvSpPr>
          <p:cNvPr id="2" name="AutoShape 2"/>
          <p:cNvSpPr/>
          <p:nvPr/>
        </p:nvSpPr>
        <p:spPr>
          <a:xfrm>
            <a:off x="914401" y="1421083"/>
            <a:ext cx="17373600" cy="8865917"/>
          </a:xfrm>
          <a:prstGeom prst="rect">
            <a:avLst/>
          </a:prstGeom>
          <a:solidFill>
            <a:srgbClr val="FFC924"/>
          </a:solidFill>
        </p:spPr>
        <p:txBody>
          <a:bodyPr/>
          <a:lstStyle/>
          <a:p>
            <a:endParaRPr lang="en-US"/>
          </a:p>
        </p:txBody>
      </p:sp>
      <p:sp>
        <p:nvSpPr>
          <p:cNvPr id="5" name="TextBox 5"/>
          <p:cNvSpPr txBox="1"/>
          <p:nvPr/>
        </p:nvSpPr>
        <p:spPr>
          <a:xfrm>
            <a:off x="1556337" y="287127"/>
            <a:ext cx="15175326" cy="1227141"/>
          </a:xfrm>
          <a:prstGeom prst="rect">
            <a:avLst/>
          </a:prstGeom>
        </p:spPr>
        <p:txBody>
          <a:bodyPr lIns="0" tIns="0" rIns="0" bIns="0" rtlCol="0" anchor="t">
            <a:spAutoFit/>
          </a:bodyPr>
          <a:lstStyle/>
          <a:p>
            <a:pPr marL="0" lvl="0" indent="0" algn="ctr">
              <a:lnSpc>
                <a:spcPts val="9120"/>
              </a:lnSpc>
              <a:spcBef>
                <a:spcPct val="0"/>
              </a:spcBef>
            </a:pPr>
            <a:r>
              <a:rPr lang="en-US" sz="9402" spc="-235" dirty="0">
                <a:solidFill>
                  <a:srgbClr val="FFFFFF"/>
                </a:solidFill>
                <a:latin typeface="Canva Sans Bold" panose="020B0604020202020204" charset="0"/>
              </a:rPr>
              <a:t>Admissions Requirements</a:t>
            </a:r>
          </a:p>
        </p:txBody>
      </p:sp>
      <p:sp>
        <p:nvSpPr>
          <p:cNvPr id="6" name="TextBox 6"/>
          <p:cNvSpPr txBox="1"/>
          <p:nvPr/>
        </p:nvSpPr>
        <p:spPr>
          <a:xfrm>
            <a:off x="1219200" y="1589162"/>
            <a:ext cx="10787955" cy="620619"/>
          </a:xfrm>
          <a:prstGeom prst="rect">
            <a:avLst/>
          </a:prstGeom>
        </p:spPr>
        <p:txBody>
          <a:bodyPr lIns="0" tIns="0" rIns="0" bIns="0" rtlCol="0" anchor="t">
            <a:spAutoFit/>
          </a:bodyPr>
          <a:lstStyle/>
          <a:p>
            <a:pPr>
              <a:lnSpc>
                <a:spcPts val="4759"/>
              </a:lnSpc>
            </a:pPr>
            <a:r>
              <a:rPr lang="en-US" sz="4800" dirty="0">
                <a:solidFill>
                  <a:srgbClr val="000000"/>
                </a:solidFill>
                <a:latin typeface="Canva Sans Bold"/>
              </a:rPr>
              <a:t>High School Counselor</a:t>
            </a:r>
          </a:p>
        </p:txBody>
      </p:sp>
      <p:sp>
        <p:nvSpPr>
          <p:cNvPr id="8" name="TextBox 6">
            <a:extLst>
              <a:ext uri="{FF2B5EF4-FFF2-40B4-BE49-F238E27FC236}">
                <a16:creationId xmlns:a16="http://schemas.microsoft.com/office/drawing/2014/main" id="{AE7883FF-C88F-06E7-4D39-D4744AFFD46A}"/>
              </a:ext>
            </a:extLst>
          </p:cNvPr>
          <p:cNvSpPr txBox="1"/>
          <p:nvPr/>
        </p:nvSpPr>
        <p:spPr>
          <a:xfrm>
            <a:off x="1219200" y="6396843"/>
            <a:ext cx="10787955" cy="620619"/>
          </a:xfrm>
          <a:prstGeom prst="rect">
            <a:avLst/>
          </a:prstGeom>
        </p:spPr>
        <p:txBody>
          <a:bodyPr lIns="0" tIns="0" rIns="0" bIns="0" rtlCol="0" anchor="t">
            <a:spAutoFit/>
          </a:bodyPr>
          <a:lstStyle/>
          <a:p>
            <a:pPr>
              <a:lnSpc>
                <a:spcPts val="4759"/>
              </a:lnSpc>
            </a:pPr>
            <a:r>
              <a:rPr lang="en-US" sz="4800" dirty="0">
                <a:solidFill>
                  <a:srgbClr val="000000"/>
                </a:solidFill>
                <a:latin typeface="Canva Sans Bold"/>
              </a:rPr>
              <a:t>Collegiate High School</a:t>
            </a:r>
          </a:p>
        </p:txBody>
      </p:sp>
      <p:sp>
        <p:nvSpPr>
          <p:cNvPr id="9" name="TextBox 8">
            <a:extLst>
              <a:ext uri="{FF2B5EF4-FFF2-40B4-BE49-F238E27FC236}">
                <a16:creationId xmlns:a16="http://schemas.microsoft.com/office/drawing/2014/main" id="{66524AFF-8DC4-7CDF-8818-05AE71D8B27C}"/>
              </a:ext>
            </a:extLst>
          </p:cNvPr>
          <p:cNvSpPr txBox="1"/>
          <p:nvPr/>
        </p:nvSpPr>
        <p:spPr>
          <a:xfrm>
            <a:off x="1981198" y="2209781"/>
            <a:ext cx="15087601" cy="3970318"/>
          </a:xfrm>
          <a:prstGeom prst="rect">
            <a:avLst/>
          </a:prstGeom>
          <a:noFill/>
        </p:spPr>
        <p:txBody>
          <a:bodyPr wrap="square" rtlCol="0">
            <a:spAutoFit/>
          </a:bodyPr>
          <a:lstStyle/>
          <a:p>
            <a:pPr marL="514350" indent="-514350">
              <a:buFont typeface="+mj-lt"/>
              <a:buAutoNum type="arabicPeriod"/>
            </a:pPr>
            <a:r>
              <a:rPr lang="en-US" sz="3600" b="1" dirty="0">
                <a:latin typeface="Canva Sans" panose="020B0604020202020204" charset="0"/>
              </a:rPr>
              <a:t>Special needs or 504 documentation</a:t>
            </a:r>
          </a:p>
          <a:p>
            <a:pPr marL="514350" indent="-514350">
              <a:buFont typeface="+mj-lt"/>
              <a:buAutoNum type="arabicPeriod"/>
            </a:pPr>
            <a:r>
              <a:rPr lang="en-US" sz="3600" b="1" dirty="0">
                <a:latin typeface="Canva Sans" panose="020B0604020202020204" charset="0"/>
              </a:rPr>
              <a:t>Official transcript</a:t>
            </a:r>
          </a:p>
          <a:p>
            <a:pPr marL="514350" indent="-514350">
              <a:buFont typeface="+mj-lt"/>
              <a:buAutoNum type="arabicPeriod"/>
            </a:pPr>
            <a:r>
              <a:rPr lang="en-US" sz="3600" b="1" dirty="0">
                <a:latin typeface="Canva Sans" panose="020B0604020202020204" charset="0"/>
              </a:rPr>
              <a:t>Copies of Qualifying College Readiness Scores (needs to be official – see next slide)</a:t>
            </a:r>
          </a:p>
          <a:p>
            <a:pPr marL="514350" indent="-514350">
              <a:buFont typeface="+mj-lt"/>
              <a:buAutoNum type="arabicPeriod"/>
            </a:pPr>
            <a:r>
              <a:rPr lang="en-US" sz="3600" b="1" dirty="0">
                <a:latin typeface="Canva Sans" panose="020B0604020202020204" charset="0"/>
              </a:rPr>
              <a:t>Immunization Records</a:t>
            </a:r>
          </a:p>
          <a:p>
            <a:pPr marL="514350" indent="-514350">
              <a:buFont typeface="+mj-lt"/>
              <a:buAutoNum type="arabicPeriod"/>
            </a:pPr>
            <a:r>
              <a:rPr lang="en-US" sz="3600" b="1" dirty="0">
                <a:latin typeface="Canva Sans" panose="020B0604020202020204" charset="0"/>
              </a:rPr>
              <a:t>Review and approve completed applications</a:t>
            </a:r>
          </a:p>
          <a:p>
            <a:pPr marL="514350" indent="-514350">
              <a:buFont typeface="+mj-lt"/>
              <a:buAutoNum type="arabicPeriod"/>
            </a:pPr>
            <a:r>
              <a:rPr lang="en-US" sz="3600" b="1" dirty="0">
                <a:latin typeface="Canva Sans" panose="020B0604020202020204" charset="0"/>
              </a:rPr>
              <a:t>Forward to Collegiate High School</a:t>
            </a:r>
          </a:p>
        </p:txBody>
      </p:sp>
      <p:sp>
        <p:nvSpPr>
          <p:cNvPr id="10" name="TextBox 9">
            <a:extLst>
              <a:ext uri="{FF2B5EF4-FFF2-40B4-BE49-F238E27FC236}">
                <a16:creationId xmlns:a16="http://schemas.microsoft.com/office/drawing/2014/main" id="{CB47C6F5-D2C4-D1FD-9351-5F5BC6FDA0C4}"/>
              </a:ext>
            </a:extLst>
          </p:cNvPr>
          <p:cNvSpPr txBox="1"/>
          <p:nvPr/>
        </p:nvSpPr>
        <p:spPr>
          <a:xfrm>
            <a:off x="1981199" y="7017462"/>
            <a:ext cx="15087601" cy="2862322"/>
          </a:xfrm>
          <a:prstGeom prst="rect">
            <a:avLst/>
          </a:prstGeom>
          <a:noFill/>
        </p:spPr>
        <p:txBody>
          <a:bodyPr wrap="square" rtlCol="0">
            <a:spAutoFit/>
          </a:bodyPr>
          <a:lstStyle/>
          <a:p>
            <a:pPr marL="514350" indent="-514350">
              <a:buFont typeface="+mj-lt"/>
              <a:buAutoNum type="arabicPeriod"/>
            </a:pPr>
            <a:r>
              <a:rPr lang="en-US" sz="3600" b="1" dirty="0">
                <a:latin typeface="Canva Sans" panose="020B0604020202020204" charset="0"/>
              </a:rPr>
              <a:t>Review application (Date input): Test scores and immunization records submitted to Admissions. Admissions converts applicant to COM student. Then, CHS converts to a CHS student.</a:t>
            </a:r>
          </a:p>
          <a:p>
            <a:pPr marL="514350" indent="-514350">
              <a:buFont typeface="+mj-lt"/>
              <a:buAutoNum type="arabicPeriod"/>
            </a:pPr>
            <a:r>
              <a:rPr lang="en-US" sz="3600" b="1" dirty="0">
                <a:latin typeface="Canva Sans" panose="020B0604020202020204" charset="0"/>
              </a:rPr>
              <a:t>Student and parent interview</a:t>
            </a:r>
          </a:p>
          <a:p>
            <a:pPr marL="514350" indent="-514350">
              <a:buFont typeface="+mj-lt"/>
              <a:buAutoNum type="arabicPeriod"/>
            </a:pPr>
            <a:r>
              <a:rPr lang="en-US" sz="3600" b="1" u="sng" dirty="0">
                <a:latin typeface="Canva Sans" panose="020B0604020202020204" charset="0"/>
              </a:rPr>
              <a:t>CHS Staff make the final decision.</a:t>
            </a:r>
          </a:p>
        </p:txBody>
      </p:sp>
    </p:spTree>
    <p:extLst>
      <p:ext uri="{BB962C8B-B14F-4D97-AF65-F5344CB8AC3E}">
        <p14:creationId xmlns:p14="http://schemas.microsoft.com/office/powerpoint/2010/main" val="11562828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300</TotalTime>
  <Words>1308</Words>
  <Application>Microsoft Office PowerPoint</Application>
  <PresentationFormat>Custom</PresentationFormat>
  <Paragraphs>262</Paragraphs>
  <Slides>21</Slides>
  <Notes>21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Open Sans Bold</vt:lpstr>
      <vt:lpstr>Canva Sans</vt:lpstr>
      <vt:lpstr>Canva Sans Bold</vt:lpstr>
      <vt:lpstr>Open Sans</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2024 Edition</dc:title>
  <dc:creator>Wren, Luanne</dc:creator>
  <cp:lastModifiedBy>Wren, Luanne</cp:lastModifiedBy>
  <cp:revision>11</cp:revision>
  <cp:lastPrinted>2024-02-05T20:49:57Z</cp:lastPrinted>
  <dcterms:created xsi:type="dcterms:W3CDTF">2006-08-16T00:00:00Z</dcterms:created>
  <dcterms:modified xsi:type="dcterms:W3CDTF">2024-02-06T16:17:38Z</dcterms:modified>
  <dc:identifier>DAFXRV3SQKk</dc:identifier>
</cp:coreProperties>
</file>