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257" r:id="rId2"/>
    <p:sldId id="256" r:id="rId3"/>
    <p:sldId id="258" r:id="rId4"/>
    <p:sldId id="259" r:id="rId5"/>
    <p:sldId id="260" r:id="rId6"/>
    <p:sldId id="261" r:id="rId7"/>
    <p:sldId id="272" r:id="rId8"/>
    <p:sldId id="273" r:id="rId9"/>
    <p:sldId id="264" r:id="rId10"/>
    <p:sldId id="265" r:id="rId11"/>
    <p:sldId id="266" r:id="rId12"/>
    <p:sldId id="267" r:id="rId13"/>
    <p:sldId id="268" r:id="rId14"/>
    <p:sldId id="269" r:id="rId15"/>
    <p:sldId id="270" r:id="rId16"/>
    <p:sldId id="271"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138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1E1DB3-8C51-450F-8662-9F6159A64779}" type="datetimeFigureOut">
              <a:rPr lang="en-US" smtClean="0"/>
              <a:t>9/8/2016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268C73-A8EA-4C4D-BFEF-88803BC664C1}" type="slidenum">
              <a:rPr lang="en-US" smtClean="0"/>
              <a:t>‹#›</a:t>
            </a:fld>
            <a:endParaRPr lang="en-US"/>
          </a:p>
        </p:txBody>
      </p:sp>
    </p:spTree>
    <p:extLst>
      <p:ext uri="{BB962C8B-B14F-4D97-AF65-F5344CB8AC3E}">
        <p14:creationId xmlns:p14="http://schemas.microsoft.com/office/powerpoint/2010/main" val="42613468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7C04A9-DA8C-DC48-99ED-6AF3369996D4}"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C04A9-DA8C-DC48-99ED-6AF3369996D4}"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C04A9-DA8C-DC48-99ED-6AF3369996D4}"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C04A9-DA8C-DC48-99ED-6AF3369996D4}"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C04A9-DA8C-DC48-99ED-6AF3369996D4}"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7C04A9-DA8C-DC48-99ED-6AF3369996D4}"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7C04A9-DA8C-DC48-99ED-6AF3369996D4}"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7C04A9-DA8C-DC48-99ED-6AF3369996D4}"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C04A9-DA8C-DC48-99ED-6AF3369996D4}"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C04A9-DA8C-DC48-99ED-6AF3369996D4}"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C04A9-DA8C-DC48-99ED-6AF3369996D4}"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098B78-41F6-B54B-A816-8EA16BAA60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C04A9-DA8C-DC48-99ED-6AF3369996D4}" type="datetimeFigureOut">
              <a:rPr lang="en-US" smtClean="0"/>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98B78-41F6-B54B-A816-8EA16BAA6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P template4.jpg"/>
          <p:cNvPicPr>
            <a:picLocks noGrp="1" noChangeAspect="1"/>
          </p:cNvPicPr>
          <p:nvPr>
            <p:ph idx="1"/>
          </p:nvPr>
        </p:nvPicPr>
        <p:blipFill>
          <a:blip r:embed="rId2"/>
          <a:srcRect l="-18187" r="-18187"/>
          <a:stretch>
            <a:fillRect/>
          </a:stretch>
        </p:blipFill>
        <p:spPr>
          <a:xfrm>
            <a:off x="-1667531" y="0"/>
            <a:ext cx="12470039" cy="6858000"/>
          </a:xfrm>
        </p:spPr>
      </p:pic>
      <p:sp>
        <p:nvSpPr>
          <p:cNvPr id="5" name="TextBox 4"/>
          <p:cNvSpPr txBox="1"/>
          <p:nvPr/>
        </p:nvSpPr>
        <p:spPr>
          <a:xfrm>
            <a:off x="2032782" y="1244373"/>
            <a:ext cx="5144877" cy="4985980"/>
          </a:xfrm>
          <a:prstGeom prst="rect">
            <a:avLst/>
          </a:prstGeom>
          <a:noFill/>
        </p:spPr>
        <p:txBody>
          <a:bodyPr wrap="square" rtlCol="0">
            <a:spAutoFit/>
          </a:bodyPr>
          <a:lstStyle/>
          <a:p>
            <a:pPr algn="ctr"/>
            <a:r>
              <a:rPr lang="en-US" sz="4400" b="1" dirty="0">
                <a:solidFill>
                  <a:schemeClr val="bg1"/>
                </a:solidFill>
              </a:rPr>
              <a:t>CAMPUS CARRY</a:t>
            </a:r>
          </a:p>
          <a:p>
            <a:pPr algn="ctr"/>
            <a:r>
              <a:rPr lang="en-US" sz="4400" b="1" dirty="0">
                <a:solidFill>
                  <a:schemeClr val="bg1"/>
                </a:solidFill>
              </a:rPr>
              <a:t>TASK FORCE</a:t>
            </a:r>
          </a:p>
          <a:p>
            <a:pPr algn="ctr"/>
            <a:r>
              <a:rPr lang="en-US" sz="4400" b="1" dirty="0">
                <a:solidFill>
                  <a:schemeClr val="bg1"/>
                </a:solidFill>
              </a:rPr>
              <a:t>ORGANIZATIONAL </a:t>
            </a:r>
            <a:r>
              <a:rPr lang="en-US" sz="4400" b="1" dirty="0" smtClean="0">
                <a:solidFill>
                  <a:schemeClr val="bg1"/>
                </a:solidFill>
              </a:rPr>
              <a:t>MEETING</a:t>
            </a:r>
          </a:p>
          <a:p>
            <a:pPr algn="ctr"/>
            <a:endParaRPr lang="en-US" sz="4400" b="1" dirty="0" smtClean="0">
              <a:solidFill>
                <a:schemeClr val="bg1"/>
              </a:solidFill>
            </a:endParaRPr>
          </a:p>
          <a:p>
            <a:pPr algn="ctr"/>
            <a:r>
              <a:rPr lang="en-US" sz="4400" b="1" dirty="0" smtClean="0">
                <a:solidFill>
                  <a:schemeClr val="bg1"/>
                </a:solidFill>
              </a:rPr>
              <a:t>SEPTEMBER 8, 2016 </a:t>
            </a:r>
            <a:endParaRPr lang="en-US" sz="4400" b="1"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947057" y="2588438"/>
            <a:ext cx="7661565" cy="553998"/>
          </a:xfrm>
          <a:prstGeom prst="rect">
            <a:avLst/>
          </a:prstGeom>
        </p:spPr>
        <p:txBody>
          <a:bodyPr wrap="square">
            <a:spAutoFit/>
          </a:bodyPr>
          <a:lstStyle/>
          <a:p>
            <a:pPr algn="ctr"/>
            <a:r>
              <a:rPr lang="en-US" sz="3000" b="1" dirty="0" smtClean="0"/>
              <a:t>SUB-COMMITTEES</a:t>
            </a:r>
            <a:endParaRPr lang="en-US" sz="3000" b="1" dirty="0"/>
          </a:p>
        </p:txBody>
      </p:sp>
    </p:spTree>
    <p:extLst>
      <p:ext uri="{BB962C8B-B14F-4D97-AF65-F5344CB8AC3E}">
        <p14:creationId xmlns:p14="http://schemas.microsoft.com/office/powerpoint/2010/main" val="1962467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894608" y="732584"/>
            <a:ext cx="7661565" cy="523220"/>
          </a:xfrm>
          <a:prstGeom prst="rect">
            <a:avLst/>
          </a:prstGeom>
        </p:spPr>
        <p:txBody>
          <a:bodyPr wrap="square">
            <a:spAutoFit/>
          </a:bodyPr>
          <a:lstStyle/>
          <a:p>
            <a:pPr algn="ctr"/>
            <a:r>
              <a:rPr lang="en-US" sz="2800" b="1" dirty="0" smtClean="0"/>
              <a:t>Data Gathering</a:t>
            </a:r>
            <a:endParaRPr lang="en-US" sz="2800" b="1" dirty="0"/>
          </a:p>
        </p:txBody>
      </p:sp>
      <p:sp>
        <p:nvSpPr>
          <p:cNvPr id="7" name="Rectangle 6"/>
          <p:cNvSpPr/>
          <p:nvPr/>
        </p:nvSpPr>
        <p:spPr>
          <a:xfrm>
            <a:off x="729342" y="1339570"/>
            <a:ext cx="7685315" cy="2185214"/>
          </a:xfrm>
          <a:prstGeom prst="rect">
            <a:avLst/>
          </a:prstGeom>
        </p:spPr>
        <p:txBody>
          <a:bodyPr wrap="square">
            <a:spAutoFit/>
          </a:bodyPr>
          <a:lstStyle/>
          <a:p>
            <a:pPr algn="ctr"/>
            <a:r>
              <a:rPr lang="en-US" sz="1500" dirty="0"/>
              <a:t>Dr. Vicki </a:t>
            </a:r>
            <a:r>
              <a:rPr lang="en-US" sz="1500" dirty="0" smtClean="0"/>
              <a:t>Stanfield - Vice </a:t>
            </a:r>
            <a:r>
              <a:rPr lang="en-US" sz="1500" dirty="0"/>
              <a:t>President for Student </a:t>
            </a:r>
            <a:r>
              <a:rPr lang="en-US" sz="1500" dirty="0" smtClean="0"/>
              <a:t>Services</a:t>
            </a:r>
          </a:p>
          <a:p>
            <a:pPr algn="ctr"/>
            <a:r>
              <a:rPr lang="en-US" sz="1500" dirty="0" smtClean="0"/>
              <a:t>Chief </a:t>
            </a:r>
            <a:r>
              <a:rPr lang="en-US" sz="1500" dirty="0"/>
              <a:t>Sylvia </a:t>
            </a:r>
            <a:r>
              <a:rPr lang="en-US" sz="1500" dirty="0" smtClean="0"/>
              <a:t>Chapa - Chief of Police</a:t>
            </a:r>
          </a:p>
          <a:p>
            <a:pPr algn="ctr"/>
            <a:r>
              <a:rPr lang="en-US" sz="1500" dirty="0" smtClean="0"/>
              <a:t>Lonica Bush - Director </a:t>
            </a:r>
            <a:r>
              <a:rPr lang="en-US" sz="1500" dirty="0"/>
              <a:t>of Diversity &amp; </a:t>
            </a:r>
            <a:r>
              <a:rPr lang="en-US" sz="1500" dirty="0" smtClean="0"/>
              <a:t>Equity</a:t>
            </a:r>
          </a:p>
          <a:p>
            <a:pPr algn="ctr"/>
            <a:r>
              <a:rPr lang="en-US" sz="1500" dirty="0" smtClean="0"/>
              <a:t>Trish McIntosh - Emergency </a:t>
            </a:r>
            <a:r>
              <a:rPr lang="en-US" sz="1500" dirty="0"/>
              <a:t>Management </a:t>
            </a:r>
            <a:r>
              <a:rPr lang="en-US" sz="1500" dirty="0" smtClean="0"/>
              <a:t>Coordinator</a:t>
            </a:r>
          </a:p>
          <a:p>
            <a:pPr algn="ctr"/>
            <a:endParaRPr lang="en-US" sz="1600" dirty="0"/>
          </a:p>
          <a:p>
            <a:pPr marL="285750" indent="-285750">
              <a:buFont typeface="Arial" panose="020B0604020202020204" pitchFamily="34" charset="0"/>
              <a:buChar char="•"/>
            </a:pPr>
            <a:r>
              <a:rPr lang="en-US" sz="1500" dirty="0"/>
              <a:t>Review other colleges/universities </a:t>
            </a:r>
            <a:r>
              <a:rPr lang="en-US" sz="1500" dirty="0" smtClean="0"/>
              <a:t>websites</a:t>
            </a:r>
            <a:endParaRPr lang="en-US" sz="1500" dirty="0" smtClean="0"/>
          </a:p>
          <a:p>
            <a:pPr marL="285750" indent="-285750">
              <a:buFont typeface="Arial" panose="020B0604020202020204" pitchFamily="34" charset="0"/>
              <a:buChar char="•"/>
            </a:pPr>
            <a:r>
              <a:rPr lang="en-US" sz="1500" dirty="0" smtClean="0"/>
              <a:t>Create e-survey</a:t>
            </a:r>
          </a:p>
          <a:p>
            <a:pPr marL="285750" indent="-285750">
              <a:buFont typeface="Arial" panose="020B0604020202020204" pitchFamily="34" charset="0"/>
              <a:buChar char="•"/>
            </a:pPr>
            <a:r>
              <a:rPr lang="en-US" sz="1500" dirty="0" smtClean="0"/>
              <a:t>Forums </a:t>
            </a:r>
            <a:endParaRPr lang="en-US" sz="1500" dirty="0"/>
          </a:p>
          <a:p>
            <a:endParaRPr lang="en-US" sz="1600" dirty="0"/>
          </a:p>
        </p:txBody>
      </p:sp>
      <p:graphicFrame>
        <p:nvGraphicFramePr>
          <p:cNvPr id="9" name="Table 8"/>
          <p:cNvGraphicFramePr>
            <a:graphicFrameLocks noGrp="1"/>
          </p:cNvGraphicFramePr>
          <p:nvPr>
            <p:extLst>
              <p:ext uri="{D42A27DB-BD31-4B8C-83A1-F6EECF244321}">
                <p14:modId xmlns:p14="http://schemas.microsoft.com/office/powerpoint/2010/main" val="862540264"/>
              </p:ext>
            </p:extLst>
          </p:nvPr>
        </p:nvGraphicFramePr>
        <p:xfrm>
          <a:off x="1369029" y="3343094"/>
          <a:ext cx="6169025" cy="2524938"/>
        </p:xfrm>
        <a:graphic>
          <a:graphicData uri="http://schemas.openxmlformats.org/drawingml/2006/table">
            <a:tbl>
              <a:tblPr firstRow="1" firstCol="1" bandRow="1"/>
              <a:tblGrid>
                <a:gridCol w="3082925"/>
                <a:gridCol w="1657350"/>
                <a:gridCol w="1428750"/>
              </a:tblGrid>
              <a:tr h="274320">
                <a:tc>
                  <a:txBody>
                    <a:bodyPr/>
                    <a:lstStyle/>
                    <a:p>
                      <a:pPr marL="0" marR="0">
                        <a:lnSpc>
                          <a:spcPct val="107000"/>
                        </a:lnSpc>
                        <a:spcBef>
                          <a:spcPts val="0"/>
                        </a:spcBef>
                        <a:spcAft>
                          <a:spcPts val="0"/>
                        </a:spcAft>
                      </a:pPr>
                      <a:r>
                        <a:rPr lang="en-US" sz="11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Activity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Date/Time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45923">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President and Executive Staff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Faculty Senate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October 6 at 12:30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LRC-257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Student Government Association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September 6</a:t>
                      </a:r>
                      <a:r>
                        <a:rPr lang="en-US" sz="11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12:30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Admin. Boardroom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Classified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September 13 at 2 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LRC-131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Professional Council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Student Forum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(Combined with Student Concerns Forum)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October 13 from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12:30-1:30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LRC-131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Faculty and Staff Forum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 from 3-4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r h="27432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Faculty, Staff, Student, Community Forum (Evening)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 from 6-7 p.m.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TBA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767171"/>
                      </a:solidFill>
                      <a:prstDash val="solid"/>
                      <a:round/>
                      <a:headEnd type="none" w="med" len="med"/>
                      <a:tailEnd type="none" w="med" len="med"/>
                    </a:lnL>
                    <a:lnR w="12700" cap="flat" cmpd="sng" algn="ctr">
                      <a:solidFill>
                        <a:srgbClr val="767171"/>
                      </a:solidFill>
                      <a:prstDash val="solid"/>
                      <a:round/>
                      <a:headEnd type="none" w="med" len="med"/>
                      <a:tailEnd type="none" w="med" len="med"/>
                    </a:lnR>
                    <a:lnT w="12700" cap="flat" cmpd="sng" algn="ctr">
                      <a:solidFill>
                        <a:srgbClr val="767171"/>
                      </a:solidFill>
                      <a:prstDash val="solid"/>
                      <a:round/>
                      <a:headEnd type="none" w="med" len="med"/>
                      <a:tailEnd type="none" w="med" len="med"/>
                    </a:lnT>
                    <a:lnB w="12700" cap="flat" cmpd="sng" algn="ctr">
                      <a:solidFill>
                        <a:srgbClr val="76717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7353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947057" y="1156553"/>
            <a:ext cx="7661565" cy="553998"/>
          </a:xfrm>
          <a:prstGeom prst="rect">
            <a:avLst/>
          </a:prstGeom>
        </p:spPr>
        <p:txBody>
          <a:bodyPr wrap="square">
            <a:spAutoFit/>
          </a:bodyPr>
          <a:lstStyle/>
          <a:p>
            <a:pPr algn="ctr"/>
            <a:r>
              <a:rPr lang="en-US" sz="3000" b="1" dirty="0" smtClean="0"/>
              <a:t>Communications </a:t>
            </a:r>
            <a:endParaRPr lang="en-US" sz="3000" b="1" dirty="0"/>
          </a:p>
        </p:txBody>
      </p:sp>
      <p:sp>
        <p:nvSpPr>
          <p:cNvPr id="7" name="TextBox 6"/>
          <p:cNvSpPr txBox="1"/>
          <p:nvPr/>
        </p:nvSpPr>
        <p:spPr>
          <a:xfrm>
            <a:off x="1371600" y="1710551"/>
            <a:ext cx="6618514" cy="646331"/>
          </a:xfrm>
          <a:prstGeom prst="rect">
            <a:avLst/>
          </a:prstGeom>
          <a:noFill/>
        </p:spPr>
        <p:txBody>
          <a:bodyPr wrap="square" rtlCol="0">
            <a:spAutoFit/>
          </a:bodyPr>
          <a:lstStyle/>
          <a:p>
            <a:pPr algn="ctr"/>
            <a:r>
              <a:rPr lang="en-US" dirty="0" smtClean="0"/>
              <a:t>Mary Ann Amelang – VP for Institutional Advancement</a:t>
            </a:r>
          </a:p>
          <a:p>
            <a:pPr algn="ctr"/>
            <a:r>
              <a:rPr lang="en-US" dirty="0" smtClean="0"/>
              <a:t>Chris Carpenter – Full Stack Developer/Web Designer</a:t>
            </a:r>
            <a:endParaRPr lang="en-US" dirty="0"/>
          </a:p>
        </p:txBody>
      </p:sp>
      <p:sp>
        <p:nvSpPr>
          <p:cNvPr id="9" name="TextBox 8"/>
          <p:cNvSpPr txBox="1"/>
          <p:nvPr/>
        </p:nvSpPr>
        <p:spPr>
          <a:xfrm>
            <a:off x="1371600" y="2677885"/>
            <a:ext cx="661851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Letter from President</a:t>
            </a:r>
          </a:p>
          <a:p>
            <a:pPr marL="285750" indent="-285750">
              <a:buFont typeface="Arial" panose="020B0604020202020204" pitchFamily="34" charset="0"/>
              <a:buChar char="•"/>
            </a:pPr>
            <a:r>
              <a:rPr lang="en-US" sz="2000" dirty="0" smtClean="0"/>
              <a:t>Post webpage content</a:t>
            </a:r>
          </a:p>
          <a:p>
            <a:pPr marL="285750" indent="-285750">
              <a:buFont typeface="Arial" panose="020B0604020202020204" pitchFamily="34" charset="0"/>
              <a:buChar char="•"/>
            </a:pPr>
            <a:r>
              <a:rPr lang="en-US" sz="2000" dirty="0" smtClean="0"/>
              <a:t>Social media, news releases, employee newsletter</a:t>
            </a:r>
          </a:p>
          <a:p>
            <a:pPr marL="285750" indent="-285750">
              <a:buFont typeface="Arial" panose="020B0604020202020204" pitchFamily="34" charset="0"/>
              <a:buChar char="•"/>
            </a:pPr>
            <a:r>
              <a:rPr lang="en-US" sz="2000" dirty="0" smtClean="0"/>
              <a:t>Spring convocation</a:t>
            </a:r>
            <a:endParaRPr lang="en-US" sz="2000" dirty="0"/>
          </a:p>
        </p:txBody>
      </p:sp>
    </p:spTree>
    <p:extLst>
      <p:ext uri="{BB962C8B-B14F-4D97-AF65-F5344CB8AC3E}">
        <p14:creationId xmlns:p14="http://schemas.microsoft.com/office/powerpoint/2010/main" val="3737389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947057" y="1156553"/>
            <a:ext cx="7661565" cy="553998"/>
          </a:xfrm>
          <a:prstGeom prst="rect">
            <a:avLst/>
          </a:prstGeom>
        </p:spPr>
        <p:txBody>
          <a:bodyPr wrap="square">
            <a:spAutoFit/>
          </a:bodyPr>
          <a:lstStyle/>
          <a:p>
            <a:pPr algn="ctr"/>
            <a:r>
              <a:rPr lang="en-US" sz="3000" b="1" dirty="0" smtClean="0"/>
              <a:t>Facilities &amp; Purchasing </a:t>
            </a:r>
            <a:endParaRPr lang="en-US" sz="3000" b="1" dirty="0"/>
          </a:p>
        </p:txBody>
      </p:sp>
      <p:sp>
        <p:nvSpPr>
          <p:cNvPr id="7" name="TextBox 6"/>
          <p:cNvSpPr txBox="1"/>
          <p:nvPr/>
        </p:nvSpPr>
        <p:spPr>
          <a:xfrm>
            <a:off x="1371600" y="1710551"/>
            <a:ext cx="6618514" cy="646331"/>
          </a:xfrm>
          <a:prstGeom prst="rect">
            <a:avLst/>
          </a:prstGeom>
          <a:noFill/>
        </p:spPr>
        <p:txBody>
          <a:bodyPr wrap="square" rtlCol="0">
            <a:spAutoFit/>
          </a:bodyPr>
          <a:lstStyle/>
          <a:p>
            <a:pPr algn="ctr"/>
            <a:r>
              <a:rPr lang="en-US" dirty="0" smtClean="0"/>
              <a:t>Charlie King – Director of Facilities</a:t>
            </a:r>
          </a:p>
          <a:p>
            <a:pPr algn="ctr"/>
            <a:r>
              <a:rPr lang="en-US" dirty="0" smtClean="0"/>
              <a:t>Sonja Blinka – Director of Purchasing</a:t>
            </a:r>
            <a:endParaRPr lang="en-US" dirty="0"/>
          </a:p>
        </p:txBody>
      </p:sp>
      <p:sp>
        <p:nvSpPr>
          <p:cNvPr id="9" name="TextBox 8"/>
          <p:cNvSpPr txBox="1"/>
          <p:nvPr/>
        </p:nvSpPr>
        <p:spPr>
          <a:xfrm>
            <a:off x="1371600" y="2677885"/>
            <a:ext cx="6618514"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Signage/Logistics</a:t>
            </a:r>
          </a:p>
          <a:p>
            <a:pPr marL="285750" indent="-285750">
              <a:buFont typeface="Arial" panose="020B0604020202020204" pitchFamily="34" charset="0"/>
              <a:buChar char="•"/>
            </a:pPr>
            <a:r>
              <a:rPr lang="en-US" sz="2000" dirty="0" smtClean="0"/>
              <a:t>Purchasing</a:t>
            </a:r>
          </a:p>
          <a:p>
            <a:pPr marL="285750" indent="-285750">
              <a:buFont typeface="Arial" panose="020B0604020202020204" pitchFamily="34" charset="0"/>
              <a:buChar char="•"/>
            </a:pPr>
            <a:r>
              <a:rPr lang="en-US" sz="2000" dirty="0" smtClean="0"/>
              <a:t>Installation</a:t>
            </a:r>
            <a:endParaRPr lang="en-US" sz="2000" dirty="0"/>
          </a:p>
        </p:txBody>
      </p:sp>
    </p:spTree>
    <p:extLst>
      <p:ext uri="{BB962C8B-B14F-4D97-AF65-F5344CB8AC3E}">
        <p14:creationId xmlns:p14="http://schemas.microsoft.com/office/powerpoint/2010/main" val="109855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pic>
        <p:nvPicPr>
          <p:cNvPr id="10" name="Picture 3" descr="image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049110"/>
            <a:ext cx="36576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2114550"/>
            <a:ext cx="35242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515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796635" y="1156553"/>
            <a:ext cx="7661565" cy="553998"/>
          </a:xfrm>
          <a:prstGeom prst="rect">
            <a:avLst/>
          </a:prstGeom>
        </p:spPr>
        <p:txBody>
          <a:bodyPr wrap="square">
            <a:spAutoFit/>
          </a:bodyPr>
          <a:lstStyle/>
          <a:p>
            <a:pPr algn="ctr"/>
            <a:r>
              <a:rPr lang="en-US" sz="3000" b="1" dirty="0" smtClean="0"/>
              <a:t>Policy</a:t>
            </a:r>
            <a:endParaRPr lang="en-US" sz="3000" b="1" dirty="0"/>
          </a:p>
        </p:txBody>
      </p:sp>
      <p:sp>
        <p:nvSpPr>
          <p:cNvPr id="7" name="TextBox 6"/>
          <p:cNvSpPr txBox="1"/>
          <p:nvPr/>
        </p:nvSpPr>
        <p:spPr>
          <a:xfrm>
            <a:off x="1371600" y="1710551"/>
            <a:ext cx="6618514" cy="646331"/>
          </a:xfrm>
          <a:prstGeom prst="rect">
            <a:avLst/>
          </a:prstGeom>
          <a:noFill/>
        </p:spPr>
        <p:txBody>
          <a:bodyPr wrap="square" rtlCol="0">
            <a:spAutoFit/>
          </a:bodyPr>
          <a:lstStyle/>
          <a:p>
            <a:pPr algn="ctr"/>
            <a:r>
              <a:rPr lang="en-US" dirty="0" smtClean="0"/>
              <a:t>Dr. Vicki Stanfield </a:t>
            </a:r>
            <a:endParaRPr lang="en-US" dirty="0" smtClean="0"/>
          </a:p>
          <a:p>
            <a:pPr algn="ctr"/>
            <a:r>
              <a:rPr lang="en-US" dirty="0" smtClean="0"/>
              <a:t>Lonica Bush</a:t>
            </a:r>
            <a:endParaRPr lang="en-US" dirty="0"/>
          </a:p>
        </p:txBody>
      </p:sp>
      <p:sp>
        <p:nvSpPr>
          <p:cNvPr id="9" name="TextBox 8"/>
          <p:cNvSpPr txBox="1"/>
          <p:nvPr/>
        </p:nvSpPr>
        <p:spPr>
          <a:xfrm>
            <a:off x="1371600" y="2677885"/>
            <a:ext cx="6618514" cy="1323439"/>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Identify gun-free zones</a:t>
            </a:r>
          </a:p>
          <a:p>
            <a:pPr marL="285750" indent="-285750">
              <a:buFont typeface="Arial" panose="020B0604020202020204" pitchFamily="34" charset="0"/>
              <a:buChar char="•"/>
            </a:pPr>
            <a:r>
              <a:rPr lang="en-US" sz="2000" dirty="0" smtClean="0"/>
              <a:t>Draft policy</a:t>
            </a:r>
          </a:p>
          <a:p>
            <a:pPr marL="285750" indent="-285750">
              <a:buFont typeface="Arial" panose="020B0604020202020204" pitchFamily="34" charset="0"/>
              <a:buChar char="•"/>
            </a:pPr>
            <a:r>
              <a:rPr lang="en-US" sz="2000" dirty="0" smtClean="0"/>
              <a:t>Review by President, executive staff, task force</a:t>
            </a:r>
          </a:p>
          <a:p>
            <a:pPr marL="285750" indent="-285750">
              <a:buFont typeface="Arial" panose="020B0604020202020204" pitchFamily="34" charset="0"/>
              <a:buChar char="•"/>
            </a:pPr>
            <a:r>
              <a:rPr lang="en-US" sz="2000" dirty="0" smtClean="0"/>
              <a:t>Final approval by Board of Trustees</a:t>
            </a:r>
            <a:endParaRPr lang="en-US" sz="2000" dirty="0"/>
          </a:p>
        </p:txBody>
      </p:sp>
    </p:spTree>
    <p:extLst>
      <p:ext uri="{BB962C8B-B14F-4D97-AF65-F5344CB8AC3E}">
        <p14:creationId xmlns:p14="http://schemas.microsoft.com/office/powerpoint/2010/main" val="408581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947057" y="1156553"/>
            <a:ext cx="7661565" cy="553998"/>
          </a:xfrm>
          <a:prstGeom prst="rect">
            <a:avLst/>
          </a:prstGeom>
        </p:spPr>
        <p:txBody>
          <a:bodyPr wrap="square">
            <a:spAutoFit/>
          </a:bodyPr>
          <a:lstStyle/>
          <a:p>
            <a:pPr algn="ctr"/>
            <a:r>
              <a:rPr lang="en-US" sz="3000" b="1" dirty="0" smtClean="0"/>
              <a:t>Training</a:t>
            </a:r>
            <a:endParaRPr lang="en-US" sz="3000" b="1" dirty="0"/>
          </a:p>
        </p:txBody>
      </p:sp>
      <p:sp>
        <p:nvSpPr>
          <p:cNvPr id="7" name="TextBox 6"/>
          <p:cNvSpPr txBox="1"/>
          <p:nvPr/>
        </p:nvSpPr>
        <p:spPr>
          <a:xfrm>
            <a:off x="1371600" y="1710551"/>
            <a:ext cx="6618514" cy="1200329"/>
          </a:xfrm>
          <a:prstGeom prst="rect">
            <a:avLst/>
          </a:prstGeom>
          <a:noFill/>
        </p:spPr>
        <p:txBody>
          <a:bodyPr wrap="square" rtlCol="0">
            <a:spAutoFit/>
          </a:bodyPr>
          <a:lstStyle/>
          <a:p>
            <a:pPr algn="ctr"/>
            <a:r>
              <a:rPr lang="en-US" dirty="0" smtClean="0"/>
              <a:t>Lonica Bush – Director of Diversity &amp; Equity</a:t>
            </a:r>
          </a:p>
          <a:p>
            <a:pPr algn="ctr"/>
            <a:r>
              <a:rPr lang="en-US" dirty="0" smtClean="0"/>
              <a:t>Dr. Kris Kimbark – Dean of Students</a:t>
            </a:r>
          </a:p>
          <a:p>
            <a:pPr algn="ctr"/>
            <a:r>
              <a:rPr lang="en-US" dirty="0" smtClean="0"/>
              <a:t>Chief Sylvia Chapa – Chief of Police</a:t>
            </a:r>
          </a:p>
          <a:p>
            <a:pPr algn="ctr"/>
            <a:endParaRPr lang="en-US" dirty="0"/>
          </a:p>
        </p:txBody>
      </p:sp>
      <p:sp>
        <p:nvSpPr>
          <p:cNvPr id="9" name="TextBox 8"/>
          <p:cNvSpPr txBox="1"/>
          <p:nvPr/>
        </p:nvSpPr>
        <p:spPr>
          <a:xfrm>
            <a:off x="1442357" y="3081606"/>
            <a:ext cx="6618514"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Employees </a:t>
            </a:r>
          </a:p>
          <a:p>
            <a:pPr marL="285750" indent="-285750">
              <a:buFont typeface="Arial" panose="020B0604020202020204" pitchFamily="34" charset="0"/>
              <a:buChar char="•"/>
            </a:pPr>
            <a:r>
              <a:rPr lang="en-US" sz="2000" dirty="0" smtClean="0"/>
              <a:t>Students</a:t>
            </a:r>
            <a:endParaRPr lang="en-US" sz="2000" dirty="0"/>
          </a:p>
        </p:txBody>
      </p:sp>
    </p:spTree>
    <p:extLst>
      <p:ext uri="{BB962C8B-B14F-4D97-AF65-F5344CB8AC3E}">
        <p14:creationId xmlns:p14="http://schemas.microsoft.com/office/powerpoint/2010/main" val="2638101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796635" y="2549946"/>
            <a:ext cx="7661565" cy="630942"/>
          </a:xfrm>
          <a:prstGeom prst="rect">
            <a:avLst/>
          </a:prstGeom>
        </p:spPr>
        <p:txBody>
          <a:bodyPr wrap="square">
            <a:spAutoFit/>
          </a:bodyPr>
          <a:lstStyle/>
          <a:p>
            <a:pPr algn="ctr"/>
            <a:r>
              <a:rPr lang="en-US" sz="3500" b="1" dirty="0" smtClean="0"/>
              <a:t>Open Discussion</a:t>
            </a:r>
            <a:endParaRPr lang="en-US" sz="3500" b="1" dirty="0"/>
          </a:p>
        </p:txBody>
      </p:sp>
    </p:spTree>
    <p:extLst>
      <p:ext uri="{BB962C8B-B14F-4D97-AF65-F5344CB8AC3E}">
        <p14:creationId xmlns:p14="http://schemas.microsoft.com/office/powerpoint/2010/main" val="3370441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524000" y="976418"/>
            <a:ext cx="6096000" cy="754053"/>
          </a:xfrm>
          <a:prstGeom prst="rect">
            <a:avLst/>
          </a:prstGeom>
        </p:spPr>
        <p:txBody>
          <a:bodyPr>
            <a:spAutoFit/>
          </a:bodyPr>
          <a:lstStyle/>
          <a:p>
            <a:pPr algn="ctr"/>
            <a:r>
              <a:rPr lang="en-US" sz="2500" b="1" dirty="0" smtClean="0"/>
              <a:t>Campus Carry Task Force Members</a:t>
            </a:r>
            <a:r>
              <a:rPr lang="en-US" dirty="0" smtClean="0"/>
              <a:t/>
            </a:r>
            <a:br>
              <a:rPr lang="en-US" dirty="0" smtClean="0"/>
            </a:br>
            <a:endParaRPr lang="en-US" dirty="0"/>
          </a:p>
        </p:txBody>
      </p:sp>
      <p:sp>
        <p:nvSpPr>
          <p:cNvPr id="6" name="Subtitle 2"/>
          <p:cNvSpPr txBox="1">
            <a:spLocks/>
          </p:cNvSpPr>
          <p:nvPr/>
        </p:nvSpPr>
        <p:spPr>
          <a:xfrm>
            <a:off x="477640" y="1848079"/>
            <a:ext cx="3986776" cy="4076241"/>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smtClean="0"/>
              <a:t>Task Force Chair – Dr. Vicki Stanfield</a:t>
            </a:r>
          </a:p>
          <a:p>
            <a:r>
              <a:rPr lang="en-US" sz="4000" dirty="0" smtClean="0"/>
              <a:t>President – Dr. A. Rodney Allbright </a:t>
            </a:r>
          </a:p>
          <a:p>
            <a:r>
              <a:rPr lang="en-US" sz="4000" dirty="0" smtClean="0"/>
              <a:t>Executive Staff – Dr. Clen Burton, Jim Tagliareni, Mary Ann Amelang</a:t>
            </a:r>
          </a:p>
          <a:p>
            <a:r>
              <a:rPr lang="en-US" sz="4000" dirty="0" smtClean="0"/>
              <a:t>Childcare Center – Anna Raumaker	</a:t>
            </a:r>
          </a:p>
          <a:p>
            <a:r>
              <a:rPr lang="en-US" sz="4000" dirty="0" smtClean="0"/>
              <a:t>Classified Staff Council – Sally Austin</a:t>
            </a:r>
          </a:p>
          <a:p>
            <a:r>
              <a:rPr lang="en-US" sz="4000" dirty="0" smtClean="0"/>
              <a:t>Collegiate High School – Sandy Belcher</a:t>
            </a:r>
          </a:p>
          <a:p>
            <a:r>
              <a:rPr lang="en-US" sz="4000" dirty="0" smtClean="0"/>
              <a:t>Communications – Chris Carpenter </a:t>
            </a:r>
          </a:p>
          <a:p>
            <a:r>
              <a:rPr lang="en-US" sz="4000" dirty="0" smtClean="0"/>
              <a:t>Cosmetology – Jamie Hunsucker</a:t>
            </a:r>
          </a:p>
          <a:p>
            <a:r>
              <a:rPr lang="en-US" sz="4000" dirty="0" smtClean="0"/>
              <a:t>Dual Credit – Theresa Jones</a:t>
            </a:r>
          </a:p>
          <a:p>
            <a:r>
              <a:rPr lang="en-US" sz="4000" dirty="0" smtClean="0"/>
              <a:t>Emergency Management – Trish McIntosh, Bill Roy</a:t>
            </a:r>
          </a:p>
          <a:p>
            <a:r>
              <a:rPr lang="en-US" sz="4000" dirty="0" smtClean="0"/>
              <a:t>Facilities – Charlie King</a:t>
            </a:r>
          </a:p>
          <a:p>
            <a:r>
              <a:rPr lang="en-US" sz="4000" dirty="0" smtClean="0"/>
              <a:t>Faculty Senate – Sean Skipworth</a:t>
            </a:r>
          </a:p>
          <a:p>
            <a:r>
              <a:rPr lang="en-US" sz="4000" dirty="0" smtClean="0"/>
              <a:t>Gulf Coast Safety Institute – Cindy Lewis</a:t>
            </a:r>
          </a:p>
        </p:txBody>
      </p:sp>
      <p:sp>
        <p:nvSpPr>
          <p:cNvPr id="7" name="TextBox 6"/>
          <p:cNvSpPr txBox="1"/>
          <p:nvPr/>
        </p:nvSpPr>
        <p:spPr>
          <a:xfrm>
            <a:off x="4686917" y="1863789"/>
            <a:ext cx="4234582" cy="3332451"/>
          </a:xfrm>
          <a:prstGeom prst="rect">
            <a:avLst/>
          </a:prstGeom>
          <a:noFill/>
        </p:spPr>
        <p:txBody>
          <a:bodyPr wrap="square" rtlCol="0">
            <a:spAutoFit/>
          </a:bodyPr>
          <a:lstStyle/>
          <a:p>
            <a:pPr marL="228600" indent="-228600">
              <a:lnSpc>
                <a:spcPct val="70000"/>
              </a:lnSpc>
              <a:spcBef>
                <a:spcPts val="1000"/>
              </a:spcBef>
              <a:buFont typeface="Arial" panose="020B0604020202020204" pitchFamily="34" charset="0"/>
              <a:buChar char="•"/>
            </a:pPr>
            <a:r>
              <a:rPr lang="en-US" sz="1300" dirty="0"/>
              <a:t>Human Resources – Lonica Bush</a:t>
            </a:r>
          </a:p>
          <a:p>
            <a:pPr marL="228600" indent="-228600">
              <a:lnSpc>
                <a:spcPct val="70000"/>
              </a:lnSpc>
              <a:spcBef>
                <a:spcPts val="1000"/>
              </a:spcBef>
              <a:buFont typeface="Arial" panose="020B0604020202020204" pitchFamily="34" charset="0"/>
              <a:buChar char="•"/>
            </a:pPr>
            <a:r>
              <a:rPr lang="en-US" sz="1300" dirty="0"/>
              <a:t>Information Technology Services- Courtney Moore</a:t>
            </a:r>
          </a:p>
          <a:p>
            <a:pPr marL="228600" indent="-228600">
              <a:lnSpc>
                <a:spcPct val="70000"/>
              </a:lnSpc>
              <a:spcBef>
                <a:spcPts val="1000"/>
              </a:spcBef>
              <a:buFont typeface="Arial" panose="020B0604020202020204" pitchFamily="34" charset="0"/>
              <a:buChar char="•"/>
            </a:pPr>
            <a:r>
              <a:rPr lang="en-US" sz="1300" dirty="0"/>
              <a:t>Institutional Research- Dr. Teri Walker</a:t>
            </a:r>
          </a:p>
          <a:p>
            <a:pPr marL="228600" indent="-228600">
              <a:lnSpc>
                <a:spcPct val="70000"/>
              </a:lnSpc>
              <a:spcBef>
                <a:spcPts val="1000"/>
              </a:spcBef>
              <a:buFont typeface="Arial" panose="020B0604020202020204" pitchFamily="34" charset="0"/>
              <a:buChar char="•"/>
            </a:pPr>
            <a:r>
              <a:rPr lang="en-US" sz="1300" dirty="0"/>
              <a:t>Instruction – Dr. Steve Sewell and Dr. Carla Boone</a:t>
            </a:r>
          </a:p>
          <a:p>
            <a:pPr marL="228600" indent="-228600">
              <a:lnSpc>
                <a:spcPct val="70000"/>
              </a:lnSpc>
              <a:spcBef>
                <a:spcPts val="1000"/>
              </a:spcBef>
              <a:buFont typeface="Arial" panose="020B0604020202020204" pitchFamily="34" charset="0"/>
              <a:buChar char="•"/>
            </a:pPr>
            <a:r>
              <a:rPr lang="en-US" sz="1300" dirty="0"/>
              <a:t>Library – Kathryn Park</a:t>
            </a:r>
          </a:p>
          <a:p>
            <a:pPr marL="228600" indent="-228600">
              <a:lnSpc>
                <a:spcPct val="70000"/>
              </a:lnSpc>
              <a:spcBef>
                <a:spcPts val="1000"/>
              </a:spcBef>
              <a:buFont typeface="Arial" panose="020B0604020202020204" pitchFamily="34" charset="0"/>
              <a:buChar char="•"/>
            </a:pPr>
            <a:r>
              <a:rPr lang="en-US" sz="1300" dirty="0"/>
              <a:t>North County – Christina Bergvall</a:t>
            </a:r>
          </a:p>
          <a:p>
            <a:pPr marL="228600" indent="-228600">
              <a:lnSpc>
                <a:spcPct val="70000"/>
              </a:lnSpc>
              <a:spcBef>
                <a:spcPts val="1000"/>
              </a:spcBef>
              <a:buFont typeface="Arial" panose="020B0604020202020204" pitchFamily="34" charset="0"/>
              <a:buChar char="•"/>
            </a:pPr>
            <a:r>
              <a:rPr lang="en-US" sz="1300" dirty="0"/>
              <a:t>Police – Chief Chapa, Lt. Meyers, Lt. Hamm, Sgt. Walker</a:t>
            </a:r>
          </a:p>
          <a:p>
            <a:pPr marL="228600" indent="-228600">
              <a:lnSpc>
                <a:spcPct val="70000"/>
              </a:lnSpc>
              <a:spcBef>
                <a:spcPts val="1000"/>
              </a:spcBef>
              <a:buFont typeface="Arial" panose="020B0604020202020204" pitchFamily="34" charset="0"/>
              <a:buChar char="•"/>
            </a:pPr>
            <a:r>
              <a:rPr lang="en-US" sz="1300" dirty="0"/>
              <a:t>Professional Staff Council – Matthew Busby</a:t>
            </a:r>
          </a:p>
          <a:p>
            <a:pPr marL="228600" indent="-228600">
              <a:lnSpc>
                <a:spcPct val="70000"/>
              </a:lnSpc>
              <a:spcBef>
                <a:spcPts val="1000"/>
              </a:spcBef>
              <a:buFont typeface="Arial" panose="020B0604020202020204" pitchFamily="34" charset="0"/>
              <a:buChar char="•"/>
            </a:pPr>
            <a:r>
              <a:rPr lang="en-US" sz="1300" dirty="0"/>
              <a:t>Purchasing – Sonja Blinka</a:t>
            </a:r>
          </a:p>
          <a:p>
            <a:pPr marL="228600" indent="-228600">
              <a:lnSpc>
                <a:spcPct val="70000"/>
              </a:lnSpc>
              <a:spcBef>
                <a:spcPts val="1000"/>
              </a:spcBef>
              <a:buFont typeface="Arial" panose="020B0604020202020204" pitchFamily="34" charset="0"/>
              <a:buChar char="•"/>
            </a:pPr>
            <a:r>
              <a:rPr lang="en-US" sz="1300" dirty="0"/>
              <a:t>Senior Program – Alicia Vardeman-Aulds</a:t>
            </a:r>
          </a:p>
          <a:p>
            <a:pPr marL="228600" indent="-228600">
              <a:lnSpc>
                <a:spcPct val="70000"/>
              </a:lnSpc>
              <a:spcBef>
                <a:spcPts val="1000"/>
              </a:spcBef>
              <a:buFont typeface="Arial" panose="020B0604020202020204" pitchFamily="34" charset="0"/>
              <a:buChar char="•"/>
            </a:pPr>
            <a:r>
              <a:rPr lang="en-US" sz="1300" dirty="0"/>
              <a:t>Students – Samuel Parada, SGA President</a:t>
            </a:r>
          </a:p>
          <a:p>
            <a:pPr marL="228600" indent="-228600">
              <a:lnSpc>
                <a:spcPct val="70000"/>
              </a:lnSpc>
              <a:spcBef>
                <a:spcPts val="1000"/>
              </a:spcBef>
              <a:buFont typeface="Arial" panose="020B0604020202020204" pitchFamily="34" charset="0"/>
              <a:buChar char="•"/>
            </a:pPr>
            <a:r>
              <a:rPr lang="en-US" sz="1300" dirty="0"/>
              <a:t>Student Services – Kris Kimbark, Kelly </a:t>
            </a:r>
            <a:r>
              <a:rPr lang="en-US" sz="1300" dirty="0" err="1"/>
              <a:t>Musick</a:t>
            </a:r>
            <a:r>
              <a:rPr lang="en-US" sz="1300" dirty="0"/>
              <a:t>, Leanne Downton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7" name="TextBox 6"/>
          <p:cNvSpPr txBox="1"/>
          <p:nvPr/>
        </p:nvSpPr>
        <p:spPr>
          <a:xfrm>
            <a:off x="1034143" y="2537730"/>
            <a:ext cx="7151914" cy="2391937"/>
          </a:xfrm>
          <a:prstGeom prst="rect">
            <a:avLst/>
          </a:prstGeom>
          <a:noFill/>
        </p:spPr>
        <p:txBody>
          <a:bodyPr wrap="square" rtlCol="0">
            <a:spAutoFit/>
          </a:bodyPr>
          <a:lstStyle/>
          <a:p>
            <a:pPr algn="ctr">
              <a:lnSpc>
                <a:spcPct val="150000"/>
              </a:lnSpc>
              <a:spcBef>
                <a:spcPts val="1000"/>
              </a:spcBef>
            </a:pPr>
            <a:r>
              <a:rPr lang="en-US" sz="2200" dirty="0">
                <a:latin typeface="+mj-lt"/>
              </a:rPr>
              <a:t>The task force will help develop reasonable rules based upon input obtained from campus constituents that are compliant with Senate Bill 11 and address the safety and welfare of students and the campus community.  </a:t>
            </a:r>
          </a:p>
          <a:p>
            <a:pPr>
              <a:lnSpc>
                <a:spcPct val="70000"/>
              </a:lnSpc>
              <a:spcBef>
                <a:spcPts val="1000"/>
              </a:spcBef>
            </a:pPr>
            <a:endParaRPr lang="en-US" sz="1300" dirty="0"/>
          </a:p>
        </p:txBody>
      </p:sp>
      <p:sp>
        <p:nvSpPr>
          <p:cNvPr id="8" name="Rectangle 7"/>
          <p:cNvSpPr/>
          <p:nvPr/>
        </p:nvSpPr>
        <p:spPr>
          <a:xfrm>
            <a:off x="2079172" y="1172079"/>
            <a:ext cx="5061856" cy="523220"/>
          </a:xfrm>
          <a:prstGeom prst="rect">
            <a:avLst/>
          </a:prstGeom>
        </p:spPr>
        <p:txBody>
          <a:bodyPr wrap="square">
            <a:spAutoFit/>
          </a:bodyPr>
          <a:lstStyle/>
          <a:p>
            <a:pPr algn="ctr"/>
            <a:r>
              <a:rPr lang="en-US" sz="2800" b="1" dirty="0" smtClean="0"/>
              <a:t>Charge to the Task Force</a:t>
            </a:r>
            <a:endParaRPr lang="en-US" sz="2800" b="1" dirty="0"/>
          </a:p>
        </p:txBody>
      </p:sp>
    </p:spTree>
    <p:extLst>
      <p:ext uri="{BB962C8B-B14F-4D97-AF65-F5344CB8AC3E}">
        <p14:creationId xmlns:p14="http://schemas.microsoft.com/office/powerpoint/2010/main" val="181650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7" name="TextBox 6"/>
          <p:cNvSpPr txBox="1"/>
          <p:nvPr/>
        </p:nvSpPr>
        <p:spPr>
          <a:xfrm>
            <a:off x="1034143" y="2002207"/>
            <a:ext cx="7151914" cy="3078022"/>
          </a:xfrm>
          <a:prstGeom prst="rect">
            <a:avLst/>
          </a:prstGeom>
          <a:noFill/>
        </p:spPr>
        <p:txBody>
          <a:bodyPr wrap="square" rtlCol="0">
            <a:spAutoFit/>
          </a:bodyPr>
          <a:lstStyle/>
          <a:p>
            <a:r>
              <a:rPr lang="en-US" sz="1600" dirty="0"/>
              <a:t>June 13, 2015 Governor Greg Abbott signed into law Senate Bill No. 11 (S.B. 11), also known as the "campus carry" law. S.B. 11 amends Section 411.2031 of the Texas Government Code to allow carrying of handguns by license holders on </a:t>
            </a:r>
            <a:r>
              <a:rPr lang="en-US" sz="1600" b="1" dirty="0"/>
              <a:t>Community College campuses beginning on August 1, 2017</a:t>
            </a:r>
            <a:r>
              <a:rPr lang="en-US" sz="1600" dirty="0"/>
              <a:t>. </a:t>
            </a:r>
          </a:p>
          <a:p>
            <a:endParaRPr lang="en-US" sz="1600" dirty="0"/>
          </a:p>
          <a:p>
            <a:r>
              <a:rPr lang="en-US" sz="1600" dirty="0"/>
              <a:t>While the College President may not generally prohibit license holders from carrying concealed weapons on the campus, the law gives public Colleges some discretion to regulate campus carry including </a:t>
            </a:r>
            <a:r>
              <a:rPr lang="en-US" sz="1600" b="1" dirty="0"/>
              <a:t>designating certain areas on campus where concealed handguns are prohibited. </a:t>
            </a:r>
            <a:r>
              <a:rPr lang="en-US" sz="1600" dirty="0"/>
              <a:t>The law authorizes the College to adopt and receive approval of its campus carry policy from the Board of Trustees by August 1, 2017.</a:t>
            </a:r>
          </a:p>
          <a:p>
            <a:pPr>
              <a:lnSpc>
                <a:spcPct val="70000"/>
              </a:lnSpc>
              <a:spcBef>
                <a:spcPts val="1000"/>
              </a:spcBef>
            </a:pPr>
            <a:endParaRPr lang="en-US" sz="1300" dirty="0"/>
          </a:p>
        </p:txBody>
      </p:sp>
      <p:sp>
        <p:nvSpPr>
          <p:cNvPr id="8" name="Rectangle 7"/>
          <p:cNvSpPr/>
          <p:nvPr/>
        </p:nvSpPr>
        <p:spPr>
          <a:xfrm>
            <a:off x="2079172" y="1013929"/>
            <a:ext cx="5061856" cy="523220"/>
          </a:xfrm>
          <a:prstGeom prst="rect">
            <a:avLst/>
          </a:prstGeom>
        </p:spPr>
        <p:txBody>
          <a:bodyPr wrap="square">
            <a:spAutoFit/>
          </a:bodyPr>
          <a:lstStyle/>
          <a:p>
            <a:pPr algn="ctr"/>
            <a:r>
              <a:rPr lang="en-US" sz="2800" b="1" dirty="0"/>
              <a:t>Campus Carry Law</a:t>
            </a:r>
            <a:endParaRPr lang="en-US" sz="2500" b="1" dirty="0"/>
          </a:p>
        </p:txBody>
      </p:sp>
    </p:spTree>
    <p:extLst>
      <p:ext uri="{BB962C8B-B14F-4D97-AF65-F5344CB8AC3E}">
        <p14:creationId xmlns:p14="http://schemas.microsoft.com/office/powerpoint/2010/main" val="1225574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2129247" y="776442"/>
            <a:ext cx="5061856" cy="477054"/>
          </a:xfrm>
          <a:prstGeom prst="rect">
            <a:avLst/>
          </a:prstGeom>
        </p:spPr>
        <p:txBody>
          <a:bodyPr wrap="square">
            <a:spAutoFit/>
          </a:bodyPr>
          <a:lstStyle/>
          <a:p>
            <a:pPr algn="ctr"/>
            <a:r>
              <a:rPr lang="en-US" sz="2500" b="1" dirty="0" smtClean="0"/>
              <a:t>Campus Carry vs. Open Carry</a:t>
            </a:r>
            <a:endParaRPr lang="en-US" sz="2500" b="1" dirty="0"/>
          </a:p>
        </p:txBody>
      </p:sp>
      <p:sp>
        <p:nvSpPr>
          <p:cNvPr id="9" name="TextBox 8"/>
          <p:cNvSpPr txBox="1"/>
          <p:nvPr/>
        </p:nvSpPr>
        <p:spPr>
          <a:xfrm>
            <a:off x="444683" y="1674872"/>
            <a:ext cx="3779520" cy="4539704"/>
          </a:xfrm>
          <a:prstGeom prst="rect">
            <a:avLst/>
          </a:prstGeom>
          <a:noFill/>
        </p:spPr>
        <p:txBody>
          <a:bodyPr wrap="square" rtlCol="0">
            <a:spAutoFit/>
          </a:bodyPr>
          <a:lstStyle/>
          <a:p>
            <a:r>
              <a:rPr lang="en-US" sz="1700" b="1" dirty="0" smtClean="0"/>
              <a:t>Campus Carry</a:t>
            </a:r>
          </a:p>
          <a:p>
            <a:pPr>
              <a:tabLst>
                <a:tab pos="396875" algn="l"/>
              </a:tabLst>
            </a:pPr>
            <a:r>
              <a:rPr lang="en-US" dirty="0"/>
              <a:t>	</a:t>
            </a:r>
            <a:r>
              <a:rPr lang="en-US" sz="1500" dirty="0" smtClean="0"/>
              <a:t>Effective August 1, 2016 (4 year 	institutions); August 1, 2017 (2 year 	institutions); individuals who have a valid 	Texas handgun license may carry a 	</a:t>
            </a:r>
            <a:r>
              <a:rPr lang="en-US" sz="1500" u="sng" dirty="0" smtClean="0"/>
              <a:t>concealed handgun </a:t>
            </a:r>
            <a:r>
              <a:rPr lang="en-US" sz="1500" dirty="0" smtClean="0"/>
              <a:t>on college campuses 	in certain areas so long as the area has 	not been designated by the school as a 	weapons free area.  A person must be 	at least 21 years of age, undergo 	training and meet other statutory 	requirements to obtain a concealed 	handgun license in the State of 	Texas.</a:t>
            </a:r>
          </a:p>
          <a:p>
            <a:pPr>
              <a:tabLst>
                <a:tab pos="284163" algn="l"/>
              </a:tabLst>
            </a:pPr>
            <a:endParaRPr lang="en-US" sz="1500" dirty="0" smtClean="0"/>
          </a:p>
          <a:p>
            <a:pPr>
              <a:tabLst>
                <a:tab pos="284163" algn="l"/>
              </a:tabLst>
            </a:pPr>
            <a:r>
              <a:rPr lang="en-US" sz="1500" dirty="0" smtClean="0"/>
              <a:t>	</a:t>
            </a:r>
            <a:r>
              <a:rPr lang="en-US" sz="1500" i="1" dirty="0" smtClean="0"/>
              <a:t>See</a:t>
            </a:r>
            <a:r>
              <a:rPr lang="en-US" sz="1500" dirty="0" smtClean="0"/>
              <a:t> Senate Bill 11; Texas Government 	Code 411.2031(b); Texas Penal Code 	46.03(a)(1)(B)</a:t>
            </a:r>
            <a:endParaRPr lang="en-US" sz="1500" dirty="0"/>
          </a:p>
          <a:p>
            <a:pPr>
              <a:tabLst>
                <a:tab pos="396875" algn="l"/>
              </a:tabLst>
            </a:pPr>
            <a:endParaRPr lang="en-US" sz="1300" dirty="0"/>
          </a:p>
        </p:txBody>
      </p:sp>
      <p:sp>
        <p:nvSpPr>
          <p:cNvPr id="10" name="TextBox 9"/>
          <p:cNvSpPr txBox="1"/>
          <p:nvPr/>
        </p:nvSpPr>
        <p:spPr>
          <a:xfrm>
            <a:off x="4736375" y="1681958"/>
            <a:ext cx="3779520" cy="4339650"/>
          </a:xfrm>
          <a:prstGeom prst="rect">
            <a:avLst/>
          </a:prstGeom>
          <a:noFill/>
        </p:spPr>
        <p:txBody>
          <a:bodyPr wrap="square" rtlCol="0">
            <a:spAutoFit/>
          </a:bodyPr>
          <a:lstStyle/>
          <a:p>
            <a:r>
              <a:rPr lang="en-US" sz="1700" b="1" dirty="0" smtClean="0"/>
              <a:t>Open Carry</a:t>
            </a:r>
          </a:p>
          <a:p>
            <a:pPr>
              <a:tabLst>
                <a:tab pos="396875" algn="l"/>
              </a:tabLst>
            </a:pPr>
            <a:r>
              <a:rPr lang="en-US" sz="1600" dirty="0" smtClean="0"/>
              <a:t>	</a:t>
            </a:r>
            <a:r>
              <a:rPr lang="en-US" sz="1500" dirty="0" smtClean="0"/>
              <a:t>Effective January 1, 2016, holders of a 	handgun license may now carry their 	handgun visibly in a waist belt, holster 	or a should holster, but they </a:t>
            </a:r>
            <a:r>
              <a:rPr lang="en-US" sz="1500" u="sng" dirty="0" smtClean="0"/>
              <a:t>may not </a:t>
            </a:r>
            <a:r>
              <a:rPr lang="en-US" sz="1500" dirty="0" smtClean="0"/>
              <a:t>	</a:t>
            </a:r>
            <a:r>
              <a:rPr lang="en-US" sz="1500" u="sng" dirty="0" smtClean="0"/>
              <a:t>openly carry on or in a college campus </a:t>
            </a:r>
            <a:r>
              <a:rPr lang="en-US" sz="1500" dirty="0" smtClean="0"/>
              <a:t>	or building and they may not openly 	carry on any public or private driveway, 	street, sidewalk or walkway, parking 	lot, parking garage or other parking area 	of the college.</a:t>
            </a:r>
          </a:p>
          <a:p>
            <a:pPr>
              <a:tabLst>
                <a:tab pos="396875" algn="l"/>
              </a:tabLst>
            </a:pPr>
            <a:endParaRPr lang="en-US" sz="1500" dirty="0"/>
          </a:p>
          <a:p>
            <a:pPr>
              <a:tabLst>
                <a:tab pos="396875" algn="l"/>
              </a:tabLst>
            </a:pPr>
            <a:endParaRPr lang="en-US" sz="1500" dirty="0" smtClean="0"/>
          </a:p>
          <a:p>
            <a:pPr>
              <a:tabLst>
                <a:tab pos="396875" algn="l"/>
              </a:tabLst>
            </a:pPr>
            <a:endParaRPr lang="en-US" sz="1500" dirty="0" smtClean="0"/>
          </a:p>
          <a:p>
            <a:pPr>
              <a:tabLst>
                <a:tab pos="396875" algn="l"/>
              </a:tabLst>
            </a:pPr>
            <a:endParaRPr lang="en-US" sz="1500" dirty="0" smtClean="0"/>
          </a:p>
          <a:p>
            <a:pPr>
              <a:tabLst>
                <a:tab pos="396875" algn="l"/>
              </a:tabLst>
            </a:pPr>
            <a:r>
              <a:rPr lang="en-US" sz="1500" i="1" dirty="0" smtClean="0"/>
              <a:t>	See</a:t>
            </a:r>
            <a:r>
              <a:rPr lang="en-US" sz="1500" dirty="0" smtClean="0"/>
              <a:t> House Bill 910; Texas Penal Code 	46.15(b)(6)</a:t>
            </a:r>
            <a:endParaRPr lang="en-US" sz="1500" dirty="0"/>
          </a:p>
          <a:p>
            <a:pPr>
              <a:tabLst>
                <a:tab pos="396875" algn="l"/>
              </a:tabLst>
            </a:pPr>
            <a:endParaRPr lang="en-US" dirty="0"/>
          </a:p>
        </p:txBody>
      </p:sp>
      <p:sp>
        <p:nvSpPr>
          <p:cNvPr id="6" name="TextBox 5"/>
          <p:cNvSpPr txBox="1"/>
          <p:nvPr/>
        </p:nvSpPr>
        <p:spPr>
          <a:xfrm>
            <a:off x="157843" y="1288464"/>
            <a:ext cx="3254829" cy="353943"/>
          </a:xfrm>
          <a:prstGeom prst="rect">
            <a:avLst/>
          </a:prstGeom>
          <a:noFill/>
        </p:spPr>
        <p:txBody>
          <a:bodyPr wrap="square" rtlCol="0">
            <a:spAutoFit/>
          </a:bodyPr>
          <a:lstStyle/>
          <a:p>
            <a:r>
              <a:rPr lang="en-US" sz="1700" b="1" dirty="0" smtClean="0"/>
              <a:t>What does the Legislation say?</a:t>
            </a:r>
            <a:endParaRPr lang="en-US" sz="1700" b="1" dirty="0"/>
          </a:p>
        </p:txBody>
      </p:sp>
    </p:spTree>
    <p:extLst>
      <p:ext uri="{BB962C8B-B14F-4D97-AF65-F5344CB8AC3E}">
        <p14:creationId xmlns:p14="http://schemas.microsoft.com/office/powerpoint/2010/main" val="996704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43543"/>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2205447" y="796172"/>
            <a:ext cx="5061856" cy="477054"/>
          </a:xfrm>
          <a:prstGeom prst="rect">
            <a:avLst/>
          </a:prstGeom>
        </p:spPr>
        <p:txBody>
          <a:bodyPr wrap="square">
            <a:spAutoFit/>
          </a:bodyPr>
          <a:lstStyle/>
          <a:p>
            <a:pPr algn="ctr"/>
            <a:r>
              <a:rPr lang="en-US" sz="2500" b="1" dirty="0" smtClean="0"/>
              <a:t>Open Carry vs. Concealed Carry</a:t>
            </a:r>
            <a:endParaRPr lang="en-US" sz="2500" b="1" dirty="0"/>
          </a:p>
        </p:txBody>
      </p:sp>
      <p:pic>
        <p:nvPicPr>
          <p:cNvPr id="13" name="open carry 1" descr="A man with a semi-automatic handgun in a holster on his hip. He is filling a drink at an eating establishmen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61416" y="1373412"/>
            <a:ext cx="2022764" cy="371021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9625" y="1331872"/>
            <a:ext cx="2130375" cy="3751757"/>
          </a:xfrm>
          <a:prstGeom prst="rect">
            <a:avLst/>
          </a:prstGeom>
          <a:ln>
            <a:solidFill>
              <a:schemeClr val="tx1"/>
            </a:solidFill>
          </a:ln>
        </p:spPr>
      </p:pic>
      <p:sp>
        <p:nvSpPr>
          <p:cNvPr id="6" name="TextBox 5"/>
          <p:cNvSpPr txBox="1"/>
          <p:nvPr/>
        </p:nvSpPr>
        <p:spPr>
          <a:xfrm>
            <a:off x="3177540" y="5279571"/>
            <a:ext cx="2788920" cy="646331"/>
          </a:xfrm>
          <a:prstGeom prst="rect">
            <a:avLst/>
          </a:prstGeom>
          <a:noFill/>
        </p:spPr>
        <p:txBody>
          <a:bodyPr wrap="square" rtlCol="0">
            <a:spAutoFit/>
          </a:bodyPr>
          <a:lstStyle/>
          <a:p>
            <a:pPr algn="ctr"/>
            <a:r>
              <a:rPr lang="en-US" sz="1200" dirty="0" smtClean="0"/>
              <a:t>Open Carry is prohibited for all persons, including license holders, on campus premises</a:t>
            </a:r>
            <a:endParaRPr lang="en-US" sz="1200" dirty="0"/>
          </a:p>
        </p:txBody>
      </p:sp>
    </p:spTree>
    <p:extLst>
      <p:ext uri="{BB962C8B-B14F-4D97-AF65-F5344CB8AC3E}">
        <p14:creationId xmlns:p14="http://schemas.microsoft.com/office/powerpoint/2010/main" val="118169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7" name="TextBox 6"/>
          <p:cNvSpPr txBox="1"/>
          <p:nvPr/>
        </p:nvSpPr>
        <p:spPr>
          <a:xfrm>
            <a:off x="1034143" y="2002207"/>
            <a:ext cx="7151914" cy="3499932"/>
          </a:xfrm>
          <a:prstGeom prst="rect">
            <a:avLst/>
          </a:prstGeom>
          <a:noFill/>
        </p:spPr>
        <p:txBody>
          <a:bodyPr wrap="square" rtlCol="0">
            <a:spAutoFit/>
          </a:bodyPr>
          <a:lstStyle/>
          <a:p>
            <a:pPr algn="ctr"/>
            <a:r>
              <a:rPr lang="en-US" dirty="0"/>
              <a:t>Senate Bill 11 allows the College District President to identify areas where concealed handguns are prohibited</a:t>
            </a:r>
            <a:r>
              <a:rPr lang="en-US" dirty="0" smtClean="0"/>
              <a:t>.</a:t>
            </a:r>
          </a:p>
          <a:p>
            <a:endParaRPr lang="en-US" sz="1600" dirty="0"/>
          </a:p>
          <a:p>
            <a:r>
              <a:rPr lang="en-US" sz="1600" b="1" dirty="0"/>
              <a:t>Considerations:</a:t>
            </a:r>
          </a:p>
          <a:p>
            <a:pPr marL="457200" lvl="0" indent="-457200">
              <a:buFont typeface="+mj-lt"/>
              <a:buAutoNum type="arabicPeriod"/>
            </a:pPr>
            <a:r>
              <a:rPr lang="en-US" sz="1700" dirty="0"/>
              <a:t>Nature of the Student Population</a:t>
            </a:r>
          </a:p>
          <a:p>
            <a:pPr marL="457200" lvl="0" indent="-457200">
              <a:buFont typeface="+mj-lt"/>
              <a:buAutoNum type="arabicPeriod"/>
            </a:pPr>
            <a:r>
              <a:rPr lang="en-US" sz="1700" dirty="0"/>
              <a:t>Specific Safety Considerations - Locations where extreme psychological and/or emotional stress might temporarily impair judgment? </a:t>
            </a:r>
          </a:p>
          <a:p>
            <a:pPr marL="457200" lvl="0" indent="-457200">
              <a:buFont typeface="+mj-lt"/>
              <a:buAutoNum type="arabicPeriod"/>
            </a:pPr>
            <a:r>
              <a:rPr lang="en-US" sz="1700" dirty="0"/>
              <a:t>Uniqueness of the Campus Environment </a:t>
            </a:r>
            <a:r>
              <a:rPr lang="en-US" sz="1700" dirty="0" smtClean="0"/>
              <a:t>- Where </a:t>
            </a:r>
            <a:r>
              <a:rPr lang="en-US" sz="1700" dirty="0"/>
              <a:t>negligent handling of a weapon would result in potential catastrophic harm?</a:t>
            </a:r>
          </a:p>
          <a:p>
            <a:pPr marL="457200" indent="-457200">
              <a:buFont typeface="+mj-lt"/>
              <a:buAutoNum type="arabicPeriod"/>
            </a:pPr>
            <a:r>
              <a:rPr lang="en-US" sz="1700" dirty="0"/>
              <a:t>What similar events and/or locations exist where a license to carry (LTC), formerly concealed handgun license (CHL</a:t>
            </a:r>
            <a:r>
              <a:rPr lang="en-US" sz="1700" dirty="0" smtClean="0"/>
              <a:t>) </a:t>
            </a:r>
            <a:r>
              <a:rPr lang="en-US" sz="1700" dirty="0">
                <a:latin typeface="Calibri" panose="020F0502020204030204" pitchFamily="34" charset="0"/>
                <a:ea typeface="Calibri" panose="020F0502020204030204" pitchFamily="34" charset="0"/>
                <a:cs typeface="Times New Roman" panose="02020603050405020304" pitchFamily="18" charset="0"/>
              </a:rPr>
              <a:t>holder cannot carry under current law? </a:t>
            </a:r>
            <a:endParaRPr lang="en-US" sz="1700" dirty="0"/>
          </a:p>
          <a:p>
            <a:pPr>
              <a:lnSpc>
                <a:spcPct val="70000"/>
              </a:lnSpc>
              <a:spcBef>
                <a:spcPts val="1000"/>
              </a:spcBef>
            </a:pPr>
            <a:endParaRPr lang="en-US" sz="1300" dirty="0"/>
          </a:p>
        </p:txBody>
      </p:sp>
      <p:sp>
        <p:nvSpPr>
          <p:cNvPr id="8" name="Rectangle 7"/>
          <p:cNvSpPr/>
          <p:nvPr/>
        </p:nvSpPr>
        <p:spPr>
          <a:xfrm>
            <a:off x="2079172" y="1013929"/>
            <a:ext cx="5061856" cy="523220"/>
          </a:xfrm>
          <a:prstGeom prst="rect">
            <a:avLst/>
          </a:prstGeom>
        </p:spPr>
        <p:txBody>
          <a:bodyPr wrap="square">
            <a:spAutoFit/>
          </a:bodyPr>
          <a:lstStyle/>
          <a:p>
            <a:pPr algn="ctr"/>
            <a:r>
              <a:rPr lang="en-US" sz="2800" b="1" dirty="0" smtClean="0"/>
              <a:t>Gun-Free Zone Designation</a:t>
            </a:r>
            <a:endParaRPr lang="en-US" sz="2500" b="1" dirty="0"/>
          </a:p>
        </p:txBody>
      </p:sp>
    </p:spTree>
    <p:extLst>
      <p:ext uri="{BB962C8B-B14F-4D97-AF65-F5344CB8AC3E}">
        <p14:creationId xmlns:p14="http://schemas.microsoft.com/office/powerpoint/2010/main" val="575515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7" name="TextBox 6"/>
          <p:cNvSpPr txBox="1"/>
          <p:nvPr/>
        </p:nvSpPr>
        <p:spPr>
          <a:xfrm>
            <a:off x="1034143" y="2002207"/>
            <a:ext cx="7151914" cy="2524024"/>
          </a:xfrm>
          <a:prstGeom prst="rect">
            <a:avLst/>
          </a:prstGeom>
          <a:noFill/>
        </p:spPr>
        <p:txBody>
          <a:bodyPr wrap="square" rtlCol="0">
            <a:spAutoFit/>
          </a:bodyPr>
          <a:lstStyle/>
          <a:p>
            <a:r>
              <a:rPr lang="en-US" sz="2000" dirty="0"/>
              <a:t>The following premises are currently prohibited by state law:</a:t>
            </a:r>
          </a:p>
          <a:p>
            <a:pPr marL="457200" lvl="0" indent="-285750">
              <a:buFont typeface="Arial" panose="020B0604020202020204" pitchFamily="34" charset="0"/>
              <a:buChar char="•"/>
            </a:pPr>
            <a:r>
              <a:rPr lang="en-US" sz="2000" dirty="0"/>
              <a:t>Polling places on the day of elections and while early voting is in progress</a:t>
            </a:r>
          </a:p>
          <a:p>
            <a:pPr marL="457200" lvl="0" indent="-285750">
              <a:buFont typeface="Arial" panose="020B0604020202020204" pitchFamily="34" charset="0"/>
              <a:buChar char="•"/>
            </a:pPr>
            <a:r>
              <a:rPr lang="en-US" sz="2000" dirty="0"/>
              <a:t>Meetings of governmental entities that are subject to the Texas Open Meetings Act, if the entity chooses to post a notice under Penal Code § 30.06</a:t>
            </a:r>
          </a:p>
          <a:p>
            <a:pPr marL="457200" lvl="0" indent="-285750">
              <a:buFont typeface="Arial" panose="020B0604020202020204" pitchFamily="34" charset="0"/>
              <a:buChar char="•"/>
            </a:pPr>
            <a:r>
              <a:rPr lang="en-US" sz="2000" dirty="0"/>
              <a:t>Intercollegiate Athletic Events</a:t>
            </a:r>
          </a:p>
          <a:p>
            <a:pPr>
              <a:lnSpc>
                <a:spcPct val="70000"/>
              </a:lnSpc>
              <a:spcBef>
                <a:spcPts val="1000"/>
              </a:spcBef>
            </a:pPr>
            <a:endParaRPr lang="en-US" sz="1300" dirty="0"/>
          </a:p>
        </p:txBody>
      </p:sp>
      <p:sp>
        <p:nvSpPr>
          <p:cNvPr id="8" name="Rectangle 7"/>
          <p:cNvSpPr/>
          <p:nvPr/>
        </p:nvSpPr>
        <p:spPr>
          <a:xfrm>
            <a:off x="2079172" y="1025714"/>
            <a:ext cx="5061856" cy="523220"/>
          </a:xfrm>
          <a:prstGeom prst="rect">
            <a:avLst/>
          </a:prstGeom>
        </p:spPr>
        <p:txBody>
          <a:bodyPr wrap="square">
            <a:spAutoFit/>
          </a:bodyPr>
          <a:lstStyle/>
          <a:p>
            <a:pPr algn="ctr"/>
            <a:r>
              <a:rPr lang="en-US" sz="2800" b="1" dirty="0" smtClean="0"/>
              <a:t>Guns Currently Prohibited</a:t>
            </a:r>
            <a:endParaRPr lang="en-US" sz="2500" b="1" dirty="0"/>
          </a:p>
        </p:txBody>
      </p:sp>
    </p:spTree>
    <p:extLst>
      <p:ext uri="{BB962C8B-B14F-4D97-AF65-F5344CB8AC3E}">
        <p14:creationId xmlns:p14="http://schemas.microsoft.com/office/powerpoint/2010/main" val="207663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PP template-bookmark.jpg"/>
          <p:cNvPicPr>
            <a:picLocks noChangeAspect="1"/>
          </p:cNvPicPr>
          <p:nvPr/>
        </p:nvPicPr>
        <p:blipFill>
          <a:blip r:embed="rId2"/>
          <a:stretch>
            <a:fillRect/>
          </a:stretch>
        </p:blipFill>
        <p:spPr>
          <a:xfrm>
            <a:off x="0" y="-10885"/>
            <a:ext cx="9144000" cy="6858000"/>
          </a:xfrm>
          <a:prstGeom prst="rect">
            <a:avLst/>
          </a:prstGeom>
        </p:spPr>
      </p:pic>
      <p:sp>
        <p:nvSpPr>
          <p:cNvPr id="5" name="Rectangle 4"/>
          <p:cNvSpPr/>
          <p:nvPr/>
        </p:nvSpPr>
        <p:spPr>
          <a:xfrm>
            <a:off x="1524000" y="911225"/>
            <a:ext cx="6096000" cy="646331"/>
          </a:xfrm>
          <a:prstGeom prst="rect">
            <a:avLst/>
          </a:prstGeom>
        </p:spPr>
        <p:txBody>
          <a:bodyPr>
            <a:spAutoFit/>
          </a:bodyPr>
          <a:lstStyle/>
          <a:p>
            <a:pPr algn="ctr"/>
            <a:r>
              <a:rPr lang="en-US" dirty="0" smtClean="0"/>
              <a:t/>
            </a:r>
            <a:br>
              <a:rPr lang="en-US" dirty="0" smtClean="0"/>
            </a:br>
            <a:endParaRPr lang="en-US" dirty="0"/>
          </a:p>
        </p:txBody>
      </p:sp>
      <p:sp>
        <p:nvSpPr>
          <p:cNvPr id="8" name="Rectangle 7"/>
          <p:cNvSpPr/>
          <p:nvPr/>
        </p:nvSpPr>
        <p:spPr>
          <a:xfrm>
            <a:off x="685800" y="783491"/>
            <a:ext cx="7661565" cy="523220"/>
          </a:xfrm>
          <a:prstGeom prst="rect">
            <a:avLst/>
          </a:prstGeom>
        </p:spPr>
        <p:txBody>
          <a:bodyPr wrap="square">
            <a:spAutoFit/>
          </a:bodyPr>
          <a:lstStyle/>
          <a:p>
            <a:pPr algn="ctr"/>
            <a:r>
              <a:rPr lang="en-US" sz="2800" b="1" dirty="0" smtClean="0"/>
              <a:t>Campus Carry Task Force Activity Timeline</a:t>
            </a:r>
            <a:endParaRPr lang="en-US" sz="2800" b="1" dirty="0"/>
          </a:p>
        </p:txBody>
      </p:sp>
      <p:pic>
        <p:nvPicPr>
          <p:cNvPr id="6" name="Picture 5"/>
          <p:cNvPicPr>
            <a:picLocks noChangeAspect="1"/>
          </p:cNvPicPr>
          <p:nvPr/>
        </p:nvPicPr>
        <p:blipFill>
          <a:blip r:embed="rId3"/>
          <a:stretch>
            <a:fillRect/>
          </a:stretch>
        </p:blipFill>
        <p:spPr>
          <a:xfrm>
            <a:off x="1208878" y="1650495"/>
            <a:ext cx="6900979" cy="3413838"/>
          </a:xfrm>
          <a:prstGeom prst="rect">
            <a:avLst/>
          </a:prstGeom>
        </p:spPr>
      </p:pic>
    </p:spTree>
    <p:extLst>
      <p:ext uri="{BB962C8B-B14F-4D97-AF65-F5344CB8AC3E}">
        <p14:creationId xmlns:p14="http://schemas.microsoft.com/office/powerpoint/2010/main" val="2770970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727</Words>
  <Application>Microsoft Office PowerPoint</Application>
  <PresentationFormat>On-screen Show (4:3)</PresentationFormat>
  <Paragraphs>148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COM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Gina Castro</dc:creator>
  <cp:keywords/>
  <dc:description/>
  <cp:lastModifiedBy>Downton, Leanne</cp:lastModifiedBy>
  <cp:revision>22</cp:revision>
  <cp:lastPrinted>2016-09-08T15:05:27Z</cp:lastPrinted>
  <dcterms:created xsi:type="dcterms:W3CDTF">2014-02-20T14:39:49Z</dcterms:created>
  <dcterms:modified xsi:type="dcterms:W3CDTF">2016-09-08T16:03:13Z</dcterms:modified>
  <cp:category/>
</cp:coreProperties>
</file>